
<file path=[Content_Types].xml><?xml version="1.0" encoding="utf-8"?>
<Types xmlns="http://schemas.openxmlformats.org/package/2006/content-types">
  <Default Extension="xml" ContentType="application/xml"/>
  <Default Extension="rels" ContentType="application/vnd.openxmlformats-package.relationships+xml"/>
  <Default Extension="gif" ContentType="image/gif"/>
  <Default Extension="jpg" ContentType="image/jpeg"/>
  <Default Extension="png" ContentType="image/png"/>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slide" Target="slides/slide33.xml" /><Relationship Id="rId35" Type="http://schemas.openxmlformats.org/officeDocument/2006/relationships/slide" Target="slides/slide34.xml" /><Relationship Id="rId36" Type="http://schemas.openxmlformats.org/officeDocument/2006/relationships/slide" Target="slides/slide35.xml" /><Relationship Id="rId37" Type="http://schemas.openxmlformats.org/officeDocument/2006/relationships/slide" Target="slides/slide36.xml" /><Relationship Id="rId38" Type="http://schemas.openxmlformats.org/officeDocument/2006/relationships/slide" Target="slides/slide37.xml" /><Relationship Id="rId40" Type="http://schemas.openxmlformats.org/officeDocument/2006/relationships/viewProps" Target="viewProps.xml" /><Relationship Id="rId39" Type="http://schemas.openxmlformats.org/officeDocument/2006/relationships/presProps" Target="presProps.xml" /><Relationship Id="rId1" Type="http://schemas.openxmlformats.org/officeDocument/2006/relationships/slideMaster" Target="slideMasters/slideMaster1.xml" /><Relationship Id="rId42" Type="http://schemas.openxmlformats.org/officeDocument/2006/relationships/tableStyles" Target="tableStyles.xml" /><Relationship Id="rId41"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gif"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jpg" /></Relationships>
</file>

<file path=ppt/slides/_rels/slide5.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gklab.org" TargetMode="Externa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jpg"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g"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5.jpg"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6.png"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syllabus.html#self-reflection" TargetMode="Externa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3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Welcome to Principles of Ecology</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descr="img/bats.gif" id="0" name="Picture 1"/>
          <p:cNvPicPr>
            <a:picLocks noGrp="1" noChangeAspect="1"/>
          </p:cNvPicPr>
          <p:nvPr/>
        </p:nvPicPr>
        <p:blipFill>
          <a:blip r:embed="rId2"/>
          <a:stretch>
            <a:fillRect/>
          </a:stretch>
        </p:blipFill>
        <p:spPr bwMode="auto">
          <a:xfrm>
            <a:off x="1562100" y="1193800"/>
            <a:ext cx="6032500" cy="3390900"/>
          </a:xfrm>
          <a:prstGeom prst="rect">
            <a:avLst/>
          </a:prstGeom>
          <a:noFill/>
          <a:ln w="9525">
            <a:noFill/>
            <a:headEnd/>
            <a:tailEnd/>
          </a:ln>
        </p:spPr>
      </p:pic>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What questions come to your mind?</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descr="img/gk-bat-qs.jpeg" id="0" name="Picture 1"/>
          <p:cNvPicPr>
            <a:picLocks noGrp="1" noChangeAspect="1"/>
          </p:cNvPicPr>
          <p:nvPr/>
        </p:nvPicPr>
        <p:blipFill>
          <a:blip r:embed="rId2"/>
          <a:stretch>
            <a:fillRect/>
          </a:stretch>
        </p:blipFill>
        <p:spPr bwMode="auto">
          <a:xfrm>
            <a:off x="3543300" y="1193800"/>
            <a:ext cx="2044700" cy="3390900"/>
          </a:xfrm>
          <a:prstGeom prst="rect">
            <a:avLst/>
          </a:prstGeom>
          <a:noFill/>
          <a:ln w="9525">
            <a:noFill/>
            <a:headEnd/>
            <a:tailEnd/>
          </a:ln>
        </p:spPr>
      </p:pic>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p>
            <a:pPr lvl="0" indent="0" marL="0">
              <a:buNone/>
            </a:pPr>
            <a:r>
              <a:rPr/>
              <a:t>Course Introduction</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About me</a:t>
            </a:r>
          </a:p>
        </p:txBody>
      </p:sp>
      <p:sp>
        <p:nvSpPr>
          <p:cNvPr id="3" name="Content Placeholder 2"/>
          <p:cNvSpPr>
            <a:spLocks noGrp="1"/>
          </p:cNvSpPr>
          <p:nvPr>
            <p:ph idx="1"/>
          </p:nvPr>
        </p:nvSpPr>
        <p:spPr/>
        <p:txBody>
          <a:bodyPr/>
          <a:lstStyle/>
          <a:p>
            <a:pPr lvl="0"/>
            <a:r>
              <a:rPr/>
              <a:t>Quantitative plant ecologist and educator</a:t>
            </a:r>
          </a:p>
          <a:p>
            <a:pPr lvl="0"/>
            <a:r>
              <a:rPr b="1"/>
              <a:t>Research focus</a:t>
            </a:r>
            <a:r>
              <a:rPr/>
              <a:t>: How are the above-ground dynamics of plant communities affected by below-ground microorganisms?</a:t>
            </a:r>
          </a:p>
          <a:p>
            <a:pPr lvl="0"/>
            <a:r>
              <a:rPr b="1"/>
              <a:t>How to call me</a:t>
            </a:r>
            <a:r>
              <a:rPr/>
              <a:t>: Dr. Kandlikar (like “candy car”, but “cand</a:t>
            </a:r>
            <a:r>
              <a:rPr b="1"/>
              <a:t>l</a:t>
            </a:r>
            <a:r>
              <a:rPr/>
              <a:t>y-car”), or Dr. G, or Dr. K, or Gaurav</a:t>
            </a:r>
          </a:p>
          <a:p>
            <a:pPr lvl="0"/>
            <a:r>
              <a:rPr/>
              <a:t>For more information, go to my lab website: </a:t>
            </a:r>
            <a:r>
              <a:rPr>
                <a:hlinkClick r:id="rId2"/>
              </a:rPr>
              <a:t>https://gklab.org</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Places I’ve worked</a:t>
            </a:r>
          </a:p>
        </p:txBody>
      </p:sp>
      <p:pic>
        <p:nvPicPr>
          <p:cNvPr descr="https://gauravsk.gitlab.io/assets/tejon/DSC_0863.JPG" id="0" name="Picture 1"/>
          <p:cNvPicPr>
            <a:picLocks noGrp="1" noChangeAspect="1"/>
          </p:cNvPicPr>
          <p:nvPr/>
        </p:nvPicPr>
        <p:blipFill>
          <a:blip r:embed="rId2"/>
          <a:stretch>
            <a:fillRect/>
          </a:stretch>
        </p:blipFill>
        <p:spPr bwMode="auto">
          <a:xfrm>
            <a:off x="2019300" y="1193800"/>
            <a:ext cx="5105400" cy="3390900"/>
          </a:xfrm>
          <a:prstGeom prst="rect">
            <a:avLst/>
          </a:prstGeom>
          <a:noFill/>
          <a:ln w="9525">
            <a:noFill/>
            <a:headEnd/>
            <a:tailEnd/>
          </a:ln>
        </p:spPr>
      </p:pic>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descr="img/canopy.jpeg" id="0" name="Picture 1"/>
          <p:cNvPicPr>
            <a:picLocks noGrp="1" noChangeAspect="1"/>
          </p:cNvPicPr>
          <p:nvPr/>
        </p:nvPicPr>
        <p:blipFill>
          <a:blip r:embed="rId2"/>
          <a:stretch>
            <a:fillRect/>
          </a:stretch>
        </p:blipFill>
        <p:spPr bwMode="auto">
          <a:xfrm>
            <a:off x="2311400" y="1193800"/>
            <a:ext cx="4521200" cy="3390900"/>
          </a:xfrm>
          <a:prstGeom prst="rect">
            <a:avLst/>
          </a:prstGeom>
          <a:noFill/>
          <a:ln w="9525">
            <a:noFill/>
            <a:headEnd/>
            <a:tailEnd/>
          </a:ln>
        </p:spPr>
      </p:pic>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descr="img/llp-transect.jpg" id="0" name="Picture 1"/>
          <p:cNvPicPr>
            <a:picLocks noGrp="1" noChangeAspect="1"/>
          </p:cNvPicPr>
          <p:nvPr/>
        </p:nvPicPr>
        <p:blipFill>
          <a:blip r:embed="rId2"/>
          <a:stretch>
            <a:fillRect/>
          </a:stretch>
        </p:blipFill>
        <p:spPr bwMode="auto">
          <a:xfrm>
            <a:off x="2311400" y="1193800"/>
            <a:ext cx="4521200" cy="3390900"/>
          </a:xfrm>
          <a:prstGeom prst="rect">
            <a:avLst/>
          </a:prstGeom>
          <a:noFill/>
          <a:ln w="9525">
            <a:noFill/>
            <a:headEnd/>
            <a:tailEnd/>
          </a:ln>
        </p:spPr>
      </p:pic>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Approaches to ecology</a:t>
            </a:r>
          </a:p>
        </p:txBody>
      </p:sp>
      <p:pic>
        <p:nvPicPr>
          <p:cNvPr descr="img/approaches.png" id="0" name="Picture 1"/>
          <p:cNvPicPr>
            <a:picLocks noGrp="1" noChangeAspect="1"/>
          </p:cNvPicPr>
          <p:nvPr/>
        </p:nvPicPr>
        <p:blipFill>
          <a:blip r:embed="rId2"/>
          <a:stretch>
            <a:fillRect/>
          </a:stretch>
        </p:blipFill>
        <p:spPr bwMode="auto">
          <a:xfrm>
            <a:off x="1435100" y="1193800"/>
            <a:ext cx="6273800" cy="3390900"/>
          </a:xfrm>
          <a:prstGeom prst="rect">
            <a:avLst/>
          </a:prstGeom>
          <a:noFill/>
          <a:ln w="9525">
            <a:noFill/>
            <a:headEnd/>
            <a:tailEnd/>
          </a:ln>
        </p:spPr>
      </p:pic>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 want to get to know you!</a:t>
            </a:r>
          </a:p>
        </p:txBody>
      </p:sp>
      <p:sp>
        <p:nvSpPr>
          <p:cNvPr id="3" name="Content Placeholder 2"/>
          <p:cNvSpPr>
            <a:spLocks noGrp="1"/>
          </p:cNvSpPr>
          <p:nvPr>
            <p:ph idx="1"/>
          </p:nvPr>
        </p:nvSpPr>
        <p:spPr/>
        <p:txBody>
          <a:bodyPr/>
          <a:lstStyle/>
          <a:p>
            <a:pPr lvl="0"/>
            <a:r>
              <a:rPr/>
              <a:t>Please fill out the “Who’s in class” survey on Moodle!</a:t>
            </a:r>
          </a:p>
          <a:p>
            <a:pPr lvl="0"/>
            <a:r>
              <a:rPr/>
              <a:t>What does “Ecology” mean to you?</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is Ecology?</a:t>
            </a:r>
          </a:p>
        </p:txBody>
      </p:sp>
      <p:sp>
        <p:nvSpPr>
          <p:cNvPr id="3" name="Content Placeholder 2"/>
          <p:cNvSpPr>
            <a:spLocks noGrp="1"/>
          </p:cNvSpPr>
          <p:nvPr>
            <p:ph idx="1"/>
          </p:nvPr>
        </p:nvSpPr>
        <p:spPr/>
        <p:txBody>
          <a:bodyPr/>
          <a:lstStyle/>
          <a:p>
            <a:pPr lvl="0"/>
            <a:r>
              <a:rPr/>
              <a:t>Ecology as a discipline is motivated by human efforts to describe, understand, predict, and modify nature.</a:t>
            </a:r>
          </a:p>
          <a:p>
            <a:pPr lvl="0"/>
            <a:r>
              <a:rPr/>
              <a:t>Contemporary ecology research aims to understand (i) the factors that shape where organisms live, (ii) how their abundances change over time, (iii) how interactions shape communities and ecosystems, and (iv) how these are affected by global environmental change.</a:t>
            </a:r>
          </a:p>
          <a:p>
            <a:pPr lvl="0"/>
            <a:r>
              <a:rPr/>
              <a:t>This course will introduce you to the questions that motivate the field of ecology, the approaches that ecologists take, and the implications of ecological research for societal challenges.</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Let’s return to the bats</a:t>
            </a:r>
          </a:p>
        </p:txBody>
      </p:sp>
      <p:sp>
        <p:nvSpPr>
          <p:cNvPr id="3" name="Content Placeholder 2"/>
          <p:cNvSpPr>
            <a:spLocks noGrp="1"/>
          </p:cNvSpPr>
          <p:nvPr>
            <p:ph idx="1"/>
          </p:nvPr>
        </p:nvSpPr>
        <p:spPr/>
        <p:txBody>
          <a:bodyPr/>
          <a:lstStyle/>
          <a:p>
            <a:pPr lvl="0" indent="0" marL="0">
              <a:buNone/>
            </a:pPr>
            <a:r>
              <a:rPr b="1"/>
              <a:t>A simple question: How many bats live in this group?</a:t>
            </a:r>
          </a:p>
          <a:p>
            <a:pPr lvl="0"/>
            <a:r>
              <a:rPr/>
              <a:t>Use your intuition: what do you think?</a:t>
            </a:r>
          </a:p>
          <a:p>
            <a:pPr lvl="0"/>
            <a:r>
              <a:rPr i="1"/>
              <a:t>Why is this simple question not very simple to answer?</a:t>
            </a:r>
          </a:p>
          <a:p>
            <a:pPr lvl="0"/>
            <a:r>
              <a:rPr/>
              <a:t>Some complicating factors:</a:t>
            </a:r>
          </a:p>
          <a:p>
            <a:pPr lvl="1"/>
            <a:r>
              <a:rPr/>
              <a:t>Our brains are bad at processing big (or small) numbers</a:t>
            </a:r>
          </a:p>
          <a:p>
            <a:pPr lvl="1"/>
            <a:r>
              <a:rPr/>
              <a:t>Population size changes over time – so, when do we want to know?</a:t>
            </a:r>
          </a:p>
          <a:p>
            <a:pPr lvl="1"/>
            <a:r>
              <a:rPr/>
              <a:t>The bats don’t exist in a vacuum – how do interactions (with other organisms, with human decisions, etc.) shape this population?</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These challenges highlight some common themes in ecology:</a:t>
            </a:r>
          </a:p>
        </p:txBody>
      </p:sp>
      <p:sp>
        <p:nvSpPr>
          <p:cNvPr id="3" name="Content Placeholder 2"/>
          <p:cNvSpPr>
            <a:spLocks noGrp="1"/>
          </p:cNvSpPr>
          <p:nvPr>
            <p:ph idx="1"/>
          </p:nvPr>
        </p:nvSpPr>
        <p:spPr/>
        <p:txBody>
          <a:bodyPr/>
          <a:lstStyle/>
          <a:p>
            <a:pPr lvl="0"/>
            <a:r>
              <a:rPr/>
              <a:t>Ecological systems are </a:t>
            </a:r>
            <a:r>
              <a:rPr b="1"/>
              <a:t>dynamic</a:t>
            </a:r>
            <a:r>
              <a:rPr/>
              <a:t>, meaning that their properties can change over time.</a:t>
            </a:r>
          </a:p>
          <a:p>
            <a:pPr lvl="0"/>
            <a:r>
              <a:rPr/>
              <a:t>Ecological systems are structured by </a:t>
            </a:r>
            <a:r>
              <a:rPr b="1"/>
              <a:t>feedacks</a:t>
            </a:r>
            <a:r>
              <a:rPr/>
              <a:t>, meaning that the dynamics of one component often affects others.</a:t>
            </a:r>
          </a:p>
          <a:p>
            <a:pPr lvl="0"/>
            <a:r>
              <a:rPr/>
              <a:t>Understanding ecological systems requires us to confront </a:t>
            </a:r>
            <a:r>
              <a:rPr b="1"/>
              <a:t>uncertainty</a:t>
            </a:r>
            <a:r>
              <a:rPr/>
              <a:t>, which can arise for various reasons.</a:t>
            </a:r>
          </a:p>
          <a:p>
            <a:pPr lvl="0"/>
            <a:r>
              <a:rPr/>
              <a:t>The dynamics and wellbeing of ecological systems are tightly intertwined with the </a:t>
            </a:r>
            <a:r>
              <a:rPr b="1"/>
              <a:t>wellbeing of human societies</a:t>
            </a:r>
            <a: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This semester, you will develop skills to:</a:t>
            </a:r>
          </a:p>
        </p:txBody>
      </p:sp>
      <p:sp>
        <p:nvSpPr>
          <p:cNvPr id="3" name="Content Placeholder 2"/>
          <p:cNvSpPr>
            <a:spLocks noGrp="1"/>
          </p:cNvSpPr>
          <p:nvPr>
            <p:ph idx="1"/>
          </p:nvPr>
        </p:nvSpPr>
        <p:spPr/>
        <p:txBody>
          <a:bodyPr/>
          <a:lstStyle/>
          <a:p>
            <a:pPr lvl="0"/>
            <a:r>
              <a:rPr/>
              <a:t>Describe how the field of ecology tackles complexity</a:t>
            </a:r>
          </a:p>
          <a:p>
            <a:pPr lvl="0"/>
            <a:r>
              <a:rPr/>
              <a:t>Explain how mathematical thinking helps generate ecological insights</a:t>
            </a:r>
          </a:p>
          <a:p>
            <a:pPr lvl="0"/>
            <a:r>
              <a:rPr/>
              <a:t>Interpret figures and results from published ecological literature</a:t>
            </a:r>
          </a:p>
          <a:p>
            <a:pPr lvl="0"/>
            <a:r>
              <a:rPr/>
              <a:t>Discuss the role of ecology in addressing major societal challenges.</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Case study: Explain how mathematical thinking helps generate ecological insights</a:t>
            </a:r>
          </a:p>
        </p:txBody>
      </p:sp>
      <p:sp>
        <p:nvSpPr>
          <p:cNvPr id="3" name="Content Placeholder 2"/>
          <p:cNvSpPr>
            <a:spLocks noGrp="1"/>
          </p:cNvSpPr>
          <p:nvPr>
            <p:ph idx="1"/>
          </p:nvPr>
        </p:nvSpPr>
        <p:spPr/>
        <p:txBody>
          <a:bodyPr/>
          <a:lstStyle/>
          <a:p>
            <a:pPr lvl="0" indent="0" marL="0">
              <a:buNone/>
            </a:pPr>
            <a:r>
              <a:rPr b="1"/>
              <a:t>How many bats live in this group?</a:t>
            </a:r>
          </a:p>
          <a:p>
            <a:pPr lvl="0"/>
            <a:r>
              <a:rPr b="1" i="1"/>
              <a:t>Mark-Recapture</a:t>
            </a:r>
            <a:r>
              <a:rPr/>
              <a:t> as a method to estimate of population size:</a:t>
            </a:r>
          </a:p>
          <a:p>
            <a:pPr lvl="0" indent="-342900" marL="342900">
              <a:buAutoNum type="arabicPeriod"/>
            </a:pPr>
            <a:r>
              <a:rPr/>
              <a:t>Capture and mark (tag) some number of individuals</a:t>
            </a:r>
          </a:p>
          <a:p>
            <a:pPr lvl="0" indent="-342900" marL="342900">
              <a:buAutoNum type="arabicPeriod"/>
            </a:pPr>
            <a:r>
              <a:rPr/>
              <a:t>Release tagged individuals and allow the population to re-equilibrate</a:t>
            </a:r>
          </a:p>
          <a:p>
            <a:pPr lvl="0" indent="-342900" marL="342900">
              <a:buAutoNum type="arabicPeriod"/>
            </a:pPr>
            <a:r>
              <a:rPr/>
              <a:t>Once population is settled (e.g. in the case of bats - on a different night), capture some number of individuals</a:t>
            </a:r>
          </a:p>
          <a:p>
            <a:pPr lvl="0" indent="-342900" marL="342900">
              <a:buAutoNum type="arabicPeriod"/>
            </a:pPr>
            <a:r>
              <a:rPr i="1"/>
              <a:t>The proportion of individuals that are marked in your second sample can give you a good estimate of the total population size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indent="0" marL="0">
                  <a:buNone/>
                </a:pPr>
                <a:r>
                  <a:rPr b="1" i="1"/>
                  <a:t>Mark-Recapture</a:t>
                </a:r>
                <a:r>
                  <a:rPr/>
                  <a:t> as a method to estimate of population size:</a:t>
                </a:r>
              </a:p>
              <a:p>
                <a:pPr lvl="0"/>
                <a14:m>
                  <m:oMath xmlns:m="http://schemas.openxmlformats.org/officeDocument/2006/math">
                    <m:sSub>
                      <m:e>
                        <m:r>
                          <m:t>N</m:t>
                        </m:r>
                      </m:e>
                      <m:sub>
                        <m:r>
                          <m:t>M</m:t>
                        </m:r>
                        <m:r>
                          <m:t>a</m:t>
                        </m:r>
                        <m:r>
                          <m:t>r</m:t>
                        </m:r>
                        <m:r>
                          <m:t>k</m:t>
                        </m:r>
                        <m:r>
                          <m:t>e</m:t>
                        </m:r>
                        <m:r>
                          <m:t>d</m:t>
                        </m:r>
                      </m:sub>
                    </m:sSub>
                  </m:oMath>
                </a14:m>
                <a:r>
                  <a:rPr/>
                  <a:t>: number of individuals marked in first sample</a:t>
                </a:r>
              </a:p>
              <a:p>
                <a:pPr lvl="0"/>
                <a14:m>
                  <m:oMath xmlns:m="http://schemas.openxmlformats.org/officeDocument/2006/math">
                    <m:sSub>
                      <m:e>
                        <m:r>
                          <m:t>N</m:t>
                        </m:r>
                      </m:e>
                      <m:sub>
                        <m:r>
                          <m:t>C</m:t>
                        </m:r>
                        <m:r>
                          <m:t>a</m:t>
                        </m:r>
                        <m:r>
                          <m:t>p</m:t>
                        </m:r>
                        <m:r>
                          <m:t>t</m:t>
                        </m:r>
                        <m:r>
                          <m:t>u</m:t>
                        </m:r>
                        <m:r>
                          <m:t>r</m:t>
                        </m:r>
                        <m:r>
                          <m:t>e</m:t>
                        </m:r>
                        <m:r>
                          <m:t>d</m:t>
                        </m:r>
                      </m:sub>
                    </m:sSub>
                  </m:oMath>
                </a14:m>
                <a:r>
                  <a:rPr/>
                  <a:t>: number of individuals captured in second sample</a:t>
                </a:r>
              </a:p>
              <a:p>
                <a:pPr lvl="0"/>
                <a14:m>
                  <m:oMath xmlns:m="http://schemas.openxmlformats.org/officeDocument/2006/math">
                    <m:sSub>
                      <m:e>
                        <m:r>
                          <m:t>N</m:t>
                        </m:r>
                      </m:e>
                      <m:sub>
                        <m:r>
                          <m:t>C</m:t>
                        </m:r>
                        <m:r>
                          <m:t>a</m:t>
                        </m:r>
                        <m:r>
                          <m:t>p</m:t>
                        </m:r>
                        <m:r>
                          <m:t>t</m:t>
                        </m:r>
                        <m:r>
                          <m:t>u</m:t>
                        </m:r>
                        <m:r>
                          <m:t>r</m:t>
                        </m:r>
                        <m:r>
                          <m:t>e</m:t>
                        </m:r>
                        <m:r>
                          <m:t>d</m:t>
                        </m:r>
                        <m:r>
                          <m:rPr>
                            <m:sty m:val="p"/>
                          </m:rPr>
                          <m:t>,</m:t>
                        </m:r>
                        <m:r>
                          <m:t> </m:t>
                        </m:r>
                        <m:r>
                          <m:t>M</m:t>
                        </m:r>
                        <m:r>
                          <m:t>a</m:t>
                        </m:r>
                        <m:r>
                          <m:t>r</m:t>
                        </m:r>
                        <m:r>
                          <m:t>k</m:t>
                        </m:r>
                        <m:r>
                          <m:t>e</m:t>
                        </m:r>
                        <m:r>
                          <m:t>d</m:t>
                        </m:r>
                      </m:sub>
                    </m:sSub>
                  </m:oMath>
                </a14:m>
                <a:r>
                  <a:rPr/>
                  <a:t>: number of individuals in the second sample that are marked</a:t>
                </a:r>
              </a:p>
              <a:p>
                <a:pPr lvl="0"/>
                <a14:m>
                  <m:oMath xmlns:m="http://schemas.openxmlformats.org/officeDocument/2006/math">
                    <m:sSub>
                      <m:e>
                        <m:r>
                          <m:t>N</m:t>
                        </m:r>
                      </m:e>
                      <m:sub>
                        <m:r>
                          <m:t>T</m:t>
                        </m:r>
                        <m:r>
                          <m:t>o</m:t>
                        </m:r>
                        <m:r>
                          <m:t>t</m:t>
                        </m:r>
                        <m:r>
                          <m:t>a</m:t>
                        </m:r>
                        <m:r>
                          <m:t>l</m:t>
                        </m:r>
                        <m:r>
                          <m:rPr>
                            <m:sty m:val="p"/>
                          </m:rPr>
                          <m:t>,</m:t>
                        </m:r>
                        <m:r>
                          <m:t> </m:t>
                        </m:r>
                        <m:r>
                          <m:t>E</m:t>
                        </m:r>
                        <m:r>
                          <m:t>s</m:t>
                        </m:r>
                        <m:r>
                          <m:t>t</m:t>
                        </m:r>
                        <m:r>
                          <m:t>i</m:t>
                        </m:r>
                        <m:r>
                          <m:t>m</m:t>
                        </m:r>
                        <m:r>
                          <m:t>a</m:t>
                        </m:r>
                        <m:r>
                          <m:t>t</m:t>
                        </m:r>
                        <m:r>
                          <m:t>e</m:t>
                        </m:r>
                        <m:r>
                          <m:t>d</m:t>
                        </m:r>
                      </m:sub>
                    </m:sSub>
                  </m:oMath>
                </a14:m>
                <a:r>
                  <a:rPr/>
                  <a:t>: estimate of total population size</a:t>
                </a:r>
              </a:p>
              <a:p>
                <a:pPr lvl="0"/>
                <a14:m>
                  <m:oMathPara xmlns:m="http://schemas.openxmlformats.org/officeDocument/2006/math">
                    <m:oMathParaPr>
                      <m:jc m:val="center"/>
                    </m:oMathParaPr>
                    <m:oMath>
                      <m:sSub>
                        <m:e>
                          <m:r>
                            <m:t>N</m:t>
                          </m:r>
                        </m:e>
                        <m:sub>
                          <m:r>
                            <m:t>T</m:t>
                          </m:r>
                          <m:r>
                            <m:t>o</m:t>
                          </m:r>
                          <m:r>
                            <m:t>t</m:t>
                          </m:r>
                          <m:r>
                            <m:t>a</m:t>
                          </m:r>
                          <m:r>
                            <m:t>l</m:t>
                          </m:r>
                          <m:r>
                            <m:rPr>
                              <m:sty m:val="p"/>
                            </m:rPr>
                            <m:t>,</m:t>
                          </m:r>
                          <m:r>
                            <m:t> </m:t>
                          </m:r>
                          <m:r>
                            <m:t>E</m:t>
                          </m:r>
                          <m:r>
                            <m:t>s</m:t>
                          </m:r>
                          <m:r>
                            <m:t>t</m:t>
                          </m:r>
                          <m:r>
                            <m:t>i</m:t>
                          </m:r>
                          <m:r>
                            <m:t>m</m:t>
                          </m:r>
                          <m:r>
                            <m:t>a</m:t>
                          </m:r>
                          <m:r>
                            <m:t>t</m:t>
                          </m:r>
                          <m:r>
                            <m:t>e</m:t>
                          </m:r>
                          <m:r>
                            <m:t>d</m:t>
                          </m:r>
                        </m:sub>
                      </m:sSub>
                      <m:r>
                        <m:rPr>
                          <m:sty m:val="p"/>
                        </m:rPr>
                        <m:t>=</m:t>
                      </m:r>
                      <m:f>
                        <m:fPr>
                          <m:type m:val="bar"/>
                        </m:fPr>
                        <m:num>
                          <m:sSub>
                            <m:e>
                              <m:r>
                                <m:t>N</m:t>
                              </m:r>
                            </m:e>
                            <m:sub>
                              <m:r>
                                <m:t>M</m:t>
                              </m:r>
                              <m:r>
                                <m:t>a</m:t>
                              </m:r>
                              <m:r>
                                <m:t>r</m:t>
                              </m:r>
                              <m:r>
                                <m:t>k</m:t>
                              </m:r>
                              <m:r>
                                <m:t>e</m:t>
                              </m:r>
                              <m:r>
                                <m:t>d</m:t>
                              </m:r>
                            </m:sub>
                          </m:sSub>
                          <m:r>
                            <m:rPr>
                              <m:sty m:val="p"/>
                            </m:rPr>
                            <m:t>*</m:t>
                          </m:r>
                          <m:sSub>
                            <m:e>
                              <m:r>
                                <m:t>N</m:t>
                              </m:r>
                            </m:e>
                            <m:sub>
                              <m:r>
                                <m:t>C</m:t>
                              </m:r>
                              <m:r>
                                <m:t>a</m:t>
                              </m:r>
                              <m:r>
                                <m:t>p</m:t>
                              </m:r>
                              <m:r>
                                <m:t>t</m:t>
                              </m:r>
                              <m:r>
                                <m:t>u</m:t>
                              </m:r>
                              <m:r>
                                <m:t>r</m:t>
                              </m:r>
                              <m:r>
                                <m:t>e</m:t>
                              </m:r>
                              <m:r>
                                <m:t>d</m:t>
                              </m:r>
                            </m:sub>
                          </m:sSub>
                        </m:num>
                        <m:den>
                          <m:sSub>
                            <m:e>
                              <m:r>
                                <m:t>N</m:t>
                              </m:r>
                            </m:e>
                            <m:sub>
                              <m:r>
                                <m:t>C</m:t>
                              </m:r>
                              <m:r>
                                <m:t>a</m:t>
                              </m:r>
                              <m:r>
                                <m:t>p</m:t>
                              </m:r>
                              <m:r>
                                <m:t>t</m:t>
                              </m:r>
                              <m:r>
                                <m:t>u</m:t>
                              </m:r>
                              <m:r>
                                <m:t>r</m:t>
                              </m:r>
                              <m:r>
                                <m:t>e</m:t>
                              </m:r>
                              <m:r>
                                <m:t>d</m:t>
                              </m:r>
                              <m:r>
                                <m:rPr>
                                  <m:sty m:val="p"/>
                                </m:rPr>
                                <m:t>,</m:t>
                              </m:r>
                              <m:r>
                                <m:t> </m:t>
                              </m:r>
                              <m:r>
                                <m:t>M</m:t>
                              </m:r>
                              <m:r>
                                <m:t>a</m:t>
                              </m:r>
                              <m:r>
                                <m:t>r</m:t>
                              </m:r>
                              <m:r>
                                <m:t>k</m:t>
                              </m:r>
                              <m:r>
                                <m:t>e</m:t>
                              </m:r>
                              <m:r>
                                <m:t>d</m:t>
                              </m:r>
                            </m:sub>
                          </m:sSub>
                        </m:den>
                      </m:f>
                    </m:oMath>
                  </m:oMathPara>
                </a14:m>
              </a:p>
            </p:txBody>
          </p:sp>
        </mc:Choice>
      </mc:AlternateContent>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indent="0" marL="0">
                  <a:buNone/>
                </a:pPr>
                <a:r>
                  <a:rPr b="1"/>
                  <a:t>Worked example</a:t>
                </a:r>
              </a:p>
              <a:p>
                <a:pPr lvl="0"/>
                <a:r>
                  <a:rPr/>
                  <a:t>On your first sampling day, you mark </a:t>
                </a:r>
                <a:r>
                  <a:rPr i="1"/>
                  <a:t>200 bats</a:t>
                </a:r>
                <a:r>
                  <a:rPr/>
                  <a:t> with a metallic tag (</a:t>
                </a:r>
                <a14:m>
                  <m:oMath xmlns:m="http://schemas.openxmlformats.org/officeDocument/2006/math">
                    <m:sSub>
                      <m:e>
                        <m:r>
                          <m:t>N</m:t>
                        </m:r>
                      </m:e>
                      <m:sub>
                        <m:r>
                          <m:t>M</m:t>
                        </m:r>
                        <m:r>
                          <m:t>a</m:t>
                        </m:r>
                        <m:r>
                          <m:t>r</m:t>
                        </m:r>
                        <m:r>
                          <m:t>k</m:t>
                        </m:r>
                        <m:r>
                          <m:t>e</m:t>
                        </m:r>
                        <m:r>
                          <m:t>d</m:t>
                        </m:r>
                      </m:sub>
                    </m:sSub>
                    <m:r>
                      <m:rPr>
                        <m:sty m:val="p"/>
                      </m:rPr>
                      <m:t>=</m:t>
                    </m:r>
                    <m:r>
                      <m:t>200</m:t>
                    </m:r>
                  </m:oMath>
                </a14:m>
                <a:r>
                  <a:rPr/>
                  <a:t>)</a:t>
                </a:r>
              </a:p>
              <a:p>
                <a:pPr lvl="0"/>
                <a:r>
                  <a:rPr/>
                  <a:t>You return to the bridge next week, and capture </a:t>
                </a:r>
                <a:r>
                  <a:rPr i="1"/>
                  <a:t>1500 bats</a:t>
                </a:r>
                <a:r>
                  <a:rPr/>
                  <a:t> (</a:t>
                </a:r>
                <a14:m>
                  <m:oMath xmlns:m="http://schemas.openxmlformats.org/officeDocument/2006/math">
                    <m:sSub>
                      <m:e>
                        <m:r>
                          <m:t>N</m:t>
                        </m:r>
                      </m:e>
                      <m:sub>
                        <m:r>
                          <m:t>C</m:t>
                        </m:r>
                        <m:r>
                          <m:t>a</m:t>
                        </m:r>
                        <m:r>
                          <m:t>p</m:t>
                        </m:r>
                        <m:r>
                          <m:t>t</m:t>
                        </m:r>
                        <m:r>
                          <m:t>u</m:t>
                        </m:r>
                        <m:r>
                          <m:t>r</m:t>
                        </m:r>
                        <m:r>
                          <m:t>e</m:t>
                        </m:r>
                        <m:r>
                          <m:t>d</m:t>
                        </m:r>
                      </m:sub>
                    </m:sSub>
                    <m:r>
                      <m:rPr>
                        <m:sty m:val="p"/>
                      </m:rPr>
                      <m:t>=</m:t>
                    </m:r>
                    <m:r>
                      <m:t>1500</m:t>
                    </m:r>
                  </m:oMath>
                </a14:m>
                <a:r>
                  <a:rPr/>
                  <a:t>)</a:t>
                </a:r>
              </a:p>
              <a:p>
                <a:pPr lvl="0"/>
                <a:r>
                  <a:rPr/>
                  <a:t>Of the 1500, only 17 bear the metallic tag mark (</a:t>
                </a:r>
                <a14:m>
                  <m:oMath xmlns:m="http://schemas.openxmlformats.org/officeDocument/2006/math">
                    <m:sSub>
                      <m:e>
                        <m:r>
                          <m:t>N</m:t>
                        </m:r>
                      </m:e>
                      <m:sub>
                        <m:r>
                          <m:t>C</m:t>
                        </m:r>
                        <m:r>
                          <m:t>a</m:t>
                        </m:r>
                        <m:r>
                          <m:t>p</m:t>
                        </m:r>
                        <m:r>
                          <m:t>t</m:t>
                        </m:r>
                        <m:r>
                          <m:t>u</m:t>
                        </m:r>
                        <m:r>
                          <m:t>r</m:t>
                        </m:r>
                        <m:r>
                          <m:t>e</m:t>
                        </m:r>
                        <m:r>
                          <m:t>d</m:t>
                        </m:r>
                        <m:r>
                          <m:rPr>
                            <m:sty m:val="p"/>
                          </m:rPr>
                          <m:t>,</m:t>
                        </m:r>
                        <m:r>
                          <m:t> </m:t>
                        </m:r>
                        <m:r>
                          <m:t>M</m:t>
                        </m:r>
                        <m:r>
                          <m:t>a</m:t>
                        </m:r>
                        <m:r>
                          <m:t>r</m:t>
                        </m:r>
                        <m:r>
                          <m:t>k</m:t>
                        </m:r>
                        <m:r>
                          <m:t>e</m:t>
                        </m:r>
                        <m:r>
                          <m:t>d</m:t>
                        </m:r>
                      </m:sub>
                    </m:sSub>
                    <m:r>
                      <m:rPr>
                        <m:sty m:val="p"/>
                      </m:rPr>
                      <m:t>=</m:t>
                    </m:r>
                    <m:r>
                      <m:t>17</m:t>
                    </m:r>
                  </m:oMath>
                </a14:m>
                <a:r>
                  <a:rPr/>
                  <a:t>)</a:t>
                </a:r>
              </a:p>
              <a:p>
                <a:pPr lvl="0"/>
                <a:r>
                  <a:rPr i="1"/>
                  <a:t>Intuition</a:t>
                </a:r>
                <a:r>
                  <a:rPr/>
                  <a:t>: Since you marked 200 bats initially and only recaptured 17 in a large sample of 1500, you were only able to mark a small fraction of the bats!</a:t>
                </a:r>
              </a:p>
              <a:p>
                <a:pPr lvl="0"/>
                <a14:m>
                  <m:oMathPara xmlns:m="http://schemas.openxmlformats.org/officeDocument/2006/math">
                    <m:oMathParaPr>
                      <m:jc m:val="center"/>
                    </m:oMathParaPr>
                    <m:oMath>
                      <m:sSub>
                        <m:e>
                          <m:r>
                            <m:t>N</m:t>
                          </m:r>
                        </m:e>
                        <m:sub>
                          <m:r>
                            <m:t>T</m:t>
                          </m:r>
                          <m:r>
                            <m:t>o</m:t>
                          </m:r>
                          <m:r>
                            <m:t>t</m:t>
                          </m:r>
                          <m:r>
                            <m:t>a</m:t>
                          </m:r>
                          <m:r>
                            <m:t>l</m:t>
                          </m:r>
                          <m:r>
                            <m:rPr>
                              <m:sty m:val="p"/>
                            </m:rPr>
                            <m:t>,</m:t>
                          </m:r>
                          <m:r>
                            <m:t> </m:t>
                          </m:r>
                          <m:r>
                            <m:t>E</m:t>
                          </m:r>
                          <m:r>
                            <m:t>s</m:t>
                          </m:r>
                          <m:r>
                            <m:t>t</m:t>
                          </m:r>
                          <m:r>
                            <m:t>i</m:t>
                          </m:r>
                          <m:r>
                            <m:t>m</m:t>
                          </m:r>
                          <m:r>
                            <m:t>a</m:t>
                          </m:r>
                          <m:r>
                            <m:t>t</m:t>
                          </m:r>
                          <m:r>
                            <m:t>e</m:t>
                          </m:r>
                          <m:r>
                            <m:t>d</m:t>
                          </m:r>
                        </m:sub>
                      </m:sSub>
                      <m:r>
                        <m:rPr>
                          <m:sty m:val="p"/>
                        </m:rPr>
                        <m:t>=</m:t>
                      </m:r>
                      <m:f>
                        <m:fPr>
                          <m:type m:val="bar"/>
                        </m:fPr>
                        <m:num>
                          <m:sSub>
                            <m:e>
                              <m:r>
                                <m:t>N</m:t>
                              </m:r>
                            </m:e>
                            <m:sub>
                              <m:r>
                                <m:t>M</m:t>
                              </m:r>
                              <m:r>
                                <m:t>a</m:t>
                              </m:r>
                              <m:r>
                                <m:t>r</m:t>
                              </m:r>
                              <m:r>
                                <m:t>k</m:t>
                              </m:r>
                              <m:r>
                                <m:t>e</m:t>
                              </m:r>
                              <m:r>
                                <m:t>d</m:t>
                              </m:r>
                            </m:sub>
                          </m:sSub>
                          <m:r>
                            <m:rPr>
                              <m:sty m:val="p"/>
                            </m:rPr>
                            <m:t>*</m:t>
                          </m:r>
                          <m:sSub>
                            <m:e>
                              <m:r>
                                <m:t>N</m:t>
                              </m:r>
                            </m:e>
                            <m:sub>
                              <m:r>
                                <m:t>C</m:t>
                              </m:r>
                              <m:r>
                                <m:t>a</m:t>
                              </m:r>
                              <m:r>
                                <m:t>p</m:t>
                              </m:r>
                              <m:r>
                                <m:t>t</m:t>
                              </m:r>
                              <m:r>
                                <m:t>u</m:t>
                              </m:r>
                              <m:r>
                                <m:t>r</m:t>
                              </m:r>
                              <m:r>
                                <m:t>e</m:t>
                              </m:r>
                              <m:r>
                                <m:t>d</m:t>
                              </m:r>
                            </m:sub>
                          </m:sSub>
                        </m:num>
                        <m:den>
                          <m:sSub>
                            <m:e>
                              <m:r>
                                <m:t>N</m:t>
                              </m:r>
                            </m:e>
                            <m:sub>
                              <m:r>
                                <m:t>C</m:t>
                              </m:r>
                              <m:r>
                                <m:t>a</m:t>
                              </m:r>
                              <m:r>
                                <m:t>p</m:t>
                              </m:r>
                              <m:r>
                                <m:t>t</m:t>
                              </m:r>
                              <m:r>
                                <m:t>u</m:t>
                              </m:r>
                              <m:r>
                                <m:t>r</m:t>
                              </m:r>
                              <m:r>
                                <m:t>e</m:t>
                              </m:r>
                              <m:r>
                                <m:t>d</m:t>
                              </m:r>
                              <m:r>
                                <m:rPr>
                                  <m:sty m:val="p"/>
                                </m:rPr>
                                <m:t>,</m:t>
                              </m:r>
                              <m:r>
                                <m:t> </m:t>
                              </m:r>
                              <m:r>
                                <m:t>M</m:t>
                              </m:r>
                              <m:r>
                                <m:t>a</m:t>
                              </m:r>
                              <m:r>
                                <m:t>r</m:t>
                              </m:r>
                              <m:r>
                                <m:t>k</m:t>
                              </m:r>
                              <m:r>
                                <m:t>e</m:t>
                              </m:r>
                              <m:r>
                                <m:t>d</m:t>
                              </m:r>
                            </m:sub>
                          </m:sSub>
                        </m:den>
                      </m:f>
                      <m:r>
                        <m:rPr>
                          <m:sty m:val="p"/>
                        </m:rPr>
                        <m:t>=</m:t>
                      </m:r>
                      <m:f>
                        <m:fPr>
                          <m:type m:val="bar"/>
                        </m:fPr>
                        <m:num>
                          <m:r>
                            <m:t>200</m:t>
                          </m:r>
                          <m:r>
                            <m:rPr>
                              <m:sty m:val="p"/>
                            </m:rPr>
                            <m:t>*</m:t>
                          </m:r>
                          <m:r>
                            <m:t>1500</m:t>
                          </m:r>
                        </m:num>
                        <m:den>
                          <m:r>
                            <m:t>17</m:t>
                          </m:r>
                        </m:den>
                      </m:f>
                      <m:r>
                        <m:rPr>
                          <m:sty m:val="p"/>
                        </m:rPr>
                        <m:t>≈</m:t>
                      </m:r>
                      <m:r>
                        <m:t>17647</m:t>
                      </m:r>
                      <m:r>
                        <m:rPr>
                          <m:sty m:val="p"/>
                        </m:rPr>
                        <m:t> </m:t>
                      </m:r>
                      <m:r>
                        <m:rPr>
                          <m:sty m:val="p"/>
                        </m:rPr>
                        <m:t>b</m:t>
                      </m:r>
                      <m:r>
                        <m:rPr>
                          <m:sty m:val="p"/>
                        </m:rPr>
                        <m:t>a</m:t>
                      </m:r>
                      <m:r>
                        <m:rPr>
                          <m:sty m:val="p"/>
                        </m:rPr>
                        <m:t>t</m:t>
                      </m:r>
                      <m:r>
                        <m:rPr>
                          <m:sty m:val="p"/>
                        </m:rPr>
                        <m:t>s</m:t>
                      </m:r>
                    </m:oMath>
                  </m:oMathPara>
                </a14:m>
              </a:p>
            </p:txBody>
          </p:sp>
        </mc:Choice>
      </mc:AlternateContent>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p>
            <a:pPr lvl="0" indent="0" marL="0">
              <a:buNone/>
            </a:pPr>
            <a:r>
              <a:rPr/>
              <a:t>Course logistics</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Course rhythm</a:t>
            </a:r>
          </a:p>
        </p:txBody>
      </p:sp>
      <p:sp>
        <p:nvSpPr>
          <p:cNvPr id="3" name="Content Placeholder 2"/>
          <p:cNvSpPr>
            <a:spLocks noGrp="1"/>
          </p:cNvSpPr>
          <p:nvPr>
            <p:ph idx="1"/>
          </p:nvPr>
        </p:nvSpPr>
        <p:spPr/>
        <p:txBody>
          <a:bodyPr/>
          <a:lstStyle/>
          <a:p>
            <a:pPr lvl="0"/>
            <a:r>
              <a:rPr/>
              <a:t>In-class sessions will be a mix of lecture, hands-on activities, and discussions.</a:t>
            </a:r>
          </a:p>
          <a:p>
            <a:pPr lvl="0"/>
            <a:r>
              <a:rPr/>
              <a:t>You are responsible for engaging with the Readings and other Resources made available to you on Moodle before coming to class.</a:t>
            </a:r>
          </a:p>
          <a:p>
            <a:pPr lvl="0"/>
            <a:r>
              <a:rPr/>
              <a:t>Most submissions will be due on Sunday nights at 11.59pm via Moodle; in some weeks, you will be asked to bring in copies of your submission to class (hard copy or digital copy on laptop/tablet is fine)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Evaluation and grading</a:t>
            </a:r>
          </a:p>
        </p:txBody>
      </p:sp>
      <p:sp>
        <p:nvSpPr>
          <p:cNvPr id="3" name="Content Placeholder 2"/>
          <p:cNvSpPr>
            <a:spLocks noGrp="1"/>
          </p:cNvSpPr>
          <p:nvPr>
            <p:ph idx="1"/>
          </p:nvPr>
        </p:nvSpPr>
        <p:spPr/>
        <p:txBody>
          <a:bodyPr/>
          <a:lstStyle/>
          <a:p>
            <a:pPr lvl="0" indent="0" marL="0">
              <a:buNone/>
            </a:pPr>
            <a:r>
              <a:rPr b="1" i="1"/>
              <a:t>Grading philosophy</a:t>
            </a:r>
          </a:p>
          <a:p>
            <a:pPr lvl="0"/>
            <a:r>
              <a:rPr/>
              <a:t>As an instructor, my goal for this class is for each of you to achieve the core learning objectives for our course.</a:t>
            </a:r>
          </a:p>
          <a:p>
            <a:pPr lvl="0"/>
            <a:r>
              <a:rPr/>
              <a:t>A huge body of research by colleagues in education shows that grades are a poor motivator for learning, and a poor predictor of future success.</a:t>
            </a:r>
          </a:p>
          <a:p>
            <a:pPr lvl="0"/>
            <a:r>
              <a:rPr/>
              <a:t>This shapes how the course is structured:</a:t>
            </a:r>
          </a:p>
          <a:p>
            <a:pPr lvl="1"/>
            <a:r>
              <a:rPr/>
              <a:t>No high-stakes, “one size fits all” exams</a:t>
            </a:r>
          </a:p>
          <a:p>
            <a:pPr lvl="1"/>
            <a:r>
              <a:rPr/>
              <a:t>Low-stakes assignments throughout the semester</a:t>
            </a:r>
          </a:p>
          <a:p>
            <a:pPr lvl="1"/>
            <a:r>
              <a:rPr/>
              <a:t>Considerable opportunity for each student to earn the grade they aspire to</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Evaluation and grading</a:t>
            </a:r>
          </a:p>
        </p:txBody>
      </p:sp>
      <p:sp>
        <p:nvSpPr>
          <p:cNvPr id="3" name="Content Placeholder 2"/>
          <p:cNvSpPr>
            <a:spLocks noGrp="1"/>
          </p:cNvSpPr>
          <p:nvPr>
            <p:ph idx="1"/>
          </p:nvPr>
        </p:nvSpPr>
        <p:spPr/>
        <p:txBody>
          <a:bodyPr/>
          <a:lstStyle/>
          <a:p>
            <a:pPr lvl="0" indent="0" marL="0">
              <a:buNone/>
            </a:pPr>
            <a:r>
              <a:rPr/>
              <a:t>Your grade in this class will reflect your performance in three areas:</a:t>
            </a:r>
          </a:p>
          <a:p>
            <a:pPr lvl="0"/>
            <a:r>
              <a:rPr/>
              <a:t>Self reflections (biweekly)</a:t>
            </a:r>
          </a:p>
          <a:p>
            <a:pPr lvl="0"/>
            <a:r>
              <a:rPr/>
              <a:t>Biweekly activities (</a:t>
            </a:r>
            <a:r>
              <a:rPr i="1"/>
              <a:t>mostly completed in-class</a:t>
            </a:r>
            <a:r>
              <a:rPr/>
              <a:t>)</a:t>
            </a:r>
          </a:p>
          <a:p>
            <a:pPr lvl="0"/>
            <a:r>
              <a:rPr/>
              <a:t>Semester project (</a:t>
            </a:r>
            <a:r>
              <a:rPr i="1"/>
              <a:t>more on this next week</a:t>
            </a:r>
            <a: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Self reflections</a:t>
            </a:r>
          </a:p>
        </p:txBody>
      </p:sp>
      <p:sp>
        <p:nvSpPr>
          <p:cNvPr id="3" name="Content Placeholder 2"/>
          <p:cNvSpPr>
            <a:spLocks noGrp="1"/>
          </p:cNvSpPr>
          <p:nvPr>
            <p:ph idx="1"/>
          </p:nvPr>
        </p:nvSpPr>
        <p:spPr/>
        <p:txBody>
          <a:bodyPr/>
          <a:lstStyle/>
          <a:p>
            <a:pPr lvl="0"/>
            <a:r>
              <a:rPr/>
              <a:t>The goal is to help you take a step back and reflect more generally on your growth as a scientist over the semester</a:t>
            </a:r>
          </a:p>
          <a:p>
            <a:pPr lvl="0"/>
            <a:r>
              <a:rPr/>
              <a:t>I encourage you to think about how the material we are learning in-class relates (or doesn’t relate) to your life more generally</a:t>
            </a:r>
          </a:p>
          <a:p>
            <a:pPr lvl="0"/>
            <a:r>
              <a:rPr/>
              <a:t>I will include a list of potential reflection topics, but I encourage you to think broadly about what matters to you.</a:t>
            </a:r>
          </a:p>
          <a:p>
            <a:pPr lvl="0"/>
            <a:r>
              <a:rPr/>
              <a:t>First self reflection due next Sunday night (Sept 7), and then every other Sunday night.</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self reflections?</a:t>
            </a:r>
          </a:p>
        </p:txBody>
      </p:sp>
      <p:sp>
        <p:nvSpPr>
          <p:cNvPr id="3" name="Content Placeholder 2"/>
          <p:cNvSpPr>
            <a:spLocks noGrp="1"/>
          </p:cNvSpPr>
          <p:nvPr>
            <p:ph idx="1"/>
          </p:nvPr>
        </p:nvSpPr>
        <p:spPr/>
        <p:txBody>
          <a:bodyPr/>
          <a:lstStyle/>
          <a:p>
            <a:pPr lvl="0"/>
            <a:r>
              <a:rPr/>
              <a:t>Learning happens not only through doing, but by reflecting on what we are doing (metacognition) – see the scholarship of Dr. Saundra McGurie, emeritus director of LSU Center for Academic Success.</a:t>
            </a:r>
          </a:p>
          <a:p>
            <a:pPr lvl="0"/>
            <a:r>
              <a:rPr/>
              <a:t>Make space for deliberately thinking about how lessons from basic ecology apply to our increasingly complex and “weird” environment</a:t>
            </a:r>
          </a:p>
          <a:p>
            <a:pPr lvl="0"/>
            <a:r>
              <a:rPr/>
              <a:t>Reflect on what topics you find especially engaging and/or especially challenging</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Self reflections</a:t>
            </a:r>
          </a:p>
        </p:txBody>
      </p:sp>
      <p:sp>
        <p:nvSpPr>
          <p:cNvPr id="3" name="Content Placeholder 2"/>
          <p:cNvSpPr>
            <a:spLocks noGrp="1"/>
          </p:cNvSpPr>
          <p:nvPr>
            <p:ph idx="1"/>
          </p:nvPr>
        </p:nvSpPr>
        <p:spPr/>
        <p:txBody>
          <a:bodyPr/>
          <a:lstStyle/>
          <a:p>
            <a:pPr lvl="0" indent="0" marL="0">
              <a:buNone/>
            </a:pPr>
            <a:r>
              <a:rPr b="1" i="1"/>
              <a:t>Themes for first self reflection: </a:t>
            </a:r>
          </a:p>
          <a:p>
            <a:pPr lvl="0" indent="0" marL="0">
              <a:buNone/>
            </a:pPr>
            <a:r>
              <a:rPr/>
              <a:t>Reflections on ecology</a:t>
            </a:r>
          </a:p>
          <a:p>
            <a:pPr lvl="0"/>
            <a:r>
              <a:rPr/>
              <a:t>What does the word “ecology” mean to you? How do you think it is relevant to your life?</a:t>
            </a:r>
          </a:p>
          <a:p>
            <a:pPr lvl="0"/>
            <a:r>
              <a:rPr/>
              <a:t>What is your relationship with “nature”? In your mind, how can humans have a healthy relationship with nature?</a:t>
            </a:r>
          </a:p>
          <a:p>
            <a:pPr lvl="0"/>
            <a:r>
              <a:rPr/>
              <a:t>Is there a particular place that comes to your mind when you think of “being out in nature”? What kinds of characteristics define that space for you?</a:t>
            </a:r>
          </a:p>
          <a:p>
            <a:pPr lvl="0" indent="0" marL="0">
              <a:buNone/>
            </a:pPr>
            <a:r>
              <a:rPr/>
              <a:t>Reflections on the semester</a:t>
            </a:r>
          </a:p>
          <a:p>
            <a:pPr lvl="0"/>
            <a:r>
              <a:rPr/>
              <a:t>What are some things you are excited about for this semester? What are some things you are nervous about?</a:t>
            </a:r>
          </a:p>
          <a:p>
            <a:pPr lvl="0"/>
            <a:r>
              <a:rPr/>
              <a:t>Looking at your semester schedule, are there going to be particular weeks that are looking busier (multiple exams/assignments due, etc.)? If so, how are you planning to prepare for these weeks?</a:t>
            </a:r>
          </a:p>
          <a:p>
            <a:pPr lvl="0"/>
            <a:r>
              <a:rPr/>
              <a:t>Two weeks into the semester, how do you see this course relating to the other courses you are taking, or to other activities in your life outside of this class?</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Evaluation of self reflections</a:t>
            </a:r>
          </a:p>
        </p:txBody>
      </p:sp>
      <p:sp>
        <p:nvSpPr>
          <p:cNvPr id="3" name="Content Placeholder 2"/>
          <p:cNvSpPr>
            <a:spLocks noGrp="1"/>
          </p:cNvSpPr>
          <p:nvPr>
            <p:ph idx="1"/>
          </p:nvPr>
        </p:nvSpPr>
        <p:spPr/>
        <p:txBody>
          <a:bodyPr/>
          <a:lstStyle/>
          <a:p>
            <a:pPr lvl="0"/>
            <a:r>
              <a:rPr/>
              <a:t>Over the semester, you will have the opportunity to submit seven self reflections, each worth 10 points</a:t>
            </a:r>
          </a:p>
          <a:p>
            <a:pPr lvl="0"/>
            <a:r>
              <a:rPr/>
              <a:t>Only six of these will be counted towards the final grade, meaning that you have one “free pass”.</a:t>
            </a:r>
          </a:p>
          <a:p>
            <a:pPr lvl="0"/>
            <a:r>
              <a:rPr/>
              <a:t>Each self reflection comes with a 24-hour grace period for submission.</a:t>
            </a:r>
          </a:p>
          <a:p>
            <a:pPr lvl="0"/>
            <a:r>
              <a:rPr/>
              <a:t>I will read self-reflections to get a sense of how the class is going.</a:t>
            </a:r>
          </a:p>
          <a:p>
            <a:pPr lvl="0"/>
            <a:r>
              <a:rPr/>
              <a:t>You will grade your own self reflections at the end of the semester, for a score out of 60 points. A rubric is available </a:t>
            </a:r>
            <a:r>
              <a:rPr>
                <a:hlinkClick r:id="rId2"/>
              </a:rPr>
              <a:t>here</a:t>
            </a:r>
            <a:r>
              <a:rPr/>
              <a:t>.</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In-class activities</a:t>
            </a:r>
          </a:p>
        </p:txBody>
      </p:sp>
      <p:sp>
        <p:nvSpPr>
          <p:cNvPr id="3" name="Content Placeholder 2"/>
          <p:cNvSpPr>
            <a:spLocks noGrp="1"/>
          </p:cNvSpPr>
          <p:nvPr>
            <p:ph idx="1"/>
          </p:nvPr>
        </p:nvSpPr>
        <p:spPr/>
        <p:txBody>
          <a:bodyPr/>
          <a:lstStyle/>
          <a:p>
            <a:pPr lvl="0"/>
            <a:r>
              <a:rPr/>
              <a:t>Approximately every other week starting in Week 3, you will be asked to complete an activity related to the material covered in the past two weeks</a:t>
            </a:r>
          </a:p>
          <a:p>
            <a:pPr lvl="0"/>
            <a:r>
              <a:rPr/>
              <a:t>The exact format will vary across the semester (e.g. reading primary ecological literature in some weeks; completing quantitative worksheet in another, etc.)</a:t>
            </a:r>
          </a:p>
          <a:p>
            <a:pPr lvl="0"/>
            <a:r>
              <a:rPr/>
              <a:t>These will be completed in-class, usually on Wednesdays or Fridays.</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Evaluation of in-class activities</a:t>
            </a:r>
          </a:p>
        </p:txBody>
      </p:sp>
      <p:sp>
        <p:nvSpPr>
          <p:cNvPr id="3" name="Content Placeholder 2"/>
          <p:cNvSpPr>
            <a:spLocks noGrp="1"/>
          </p:cNvSpPr>
          <p:nvPr>
            <p:ph idx="1"/>
          </p:nvPr>
        </p:nvSpPr>
        <p:spPr/>
        <p:txBody>
          <a:bodyPr/>
          <a:lstStyle/>
          <a:p>
            <a:pPr lvl="0"/>
            <a:r>
              <a:rPr/>
              <a:t>Graded by Dr. Kandlikar, following an exemplar that will be made available on Moodle.</a:t>
            </a:r>
          </a:p>
          <a:p>
            <a:pPr lvl="0"/>
            <a:r>
              <a:rPr/>
              <a:t>There will be 7 biweekly activities assigned through the semester, each worth 10 points</a:t>
            </a:r>
          </a:p>
          <a:p>
            <a:pPr lvl="0"/>
            <a:r>
              <a:rPr/>
              <a:t>Only six of these will be counted towards the final grade, meaning that you have one “free pass”.</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Weekly readings and other resources</a:t>
            </a:r>
          </a:p>
        </p:txBody>
      </p:sp>
      <p:sp>
        <p:nvSpPr>
          <p:cNvPr id="3" name="Content Placeholder 2"/>
          <p:cNvSpPr>
            <a:spLocks noGrp="1"/>
          </p:cNvSpPr>
          <p:nvPr>
            <p:ph idx="1"/>
          </p:nvPr>
        </p:nvSpPr>
        <p:spPr/>
        <p:txBody>
          <a:bodyPr/>
          <a:lstStyle/>
          <a:p>
            <a:pPr lvl="0"/>
            <a:r>
              <a:rPr/>
              <a:t>Each week, I will post resources on the course website and moodle, which I expect you to complete before coming to class</a:t>
            </a:r>
          </a:p>
          <a:p>
            <a:pPr lvl="0"/>
            <a:r>
              <a:rPr/>
              <a:t>These will include a range of formats, including video lectures by me or other ecologists, textbook chapters, primary ecological literature, podcast episodes, and material from the news.</a:t>
            </a:r>
          </a:p>
        </p:txBody>
      </p:sp>
    </p:spTree>
  </p:cSl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Co-Working sessions</a:t>
            </a:r>
          </a:p>
        </p:txBody>
      </p:sp>
      <p:sp>
        <p:nvSpPr>
          <p:cNvPr id="3" name="Content Placeholder 2"/>
          <p:cNvSpPr>
            <a:spLocks noGrp="1"/>
          </p:cNvSpPr>
          <p:nvPr>
            <p:ph idx="1"/>
          </p:nvPr>
        </p:nvSpPr>
        <p:spPr/>
        <p:txBody>
          <a:bodyPr/>
          <a:lstStyle/>
          <a:p>
            <a:pPr lvl="0"/>
            <a:r>
              <a:rPr/>
              <a:t>Each week, I will be available for two co-working sessions: 3-4 on Tuesdays, or 3.30-4.30 on Wednesdays.</a:t>
            </a:r>
          </a:p>
          <a:p>
            <a:pPr lvl="0"/>
            <a:r>
              <a:rPr/>
              <a:t>Available for discussions regarding course content, professional development, etc.</a:t>
            </a:r>
          </a:p>
          <a:p>
            <a:pPr lvl="0"/>
            <a:r>
              <a:rPr/>
              <a:t>If you need to meet separately, reach out to schedule a meeting.</a:t>
            </a:r>
          </a:p>
        </p:txBody>
      </p:sp>
    </p:spTree>
  </p:cSl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p>
            <a:pPr lvl="0" indent="0" marL="0">
              <a:buNone/>
            </a:pPr>
            <a:r>
              <a:rPr/>
              <a:t>Course structure: How is the material organized?</a:t>
            </a:r>
          </a:p>
        </p:txBody>
      </p:sp>
    </p:spTree>
  </p:cSl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Levels of ecological organization</a:t>
            </a:r>
          </a:p>
        </p:txBody>
      </p:sp>
      <p:sp>
        <p:nvSpPr>
          <p:cNvPr id="3" name="Content Placeholder 2"/>
          <p:cNvSpPr>
            <a:spLocks noGrp="1"/>
          </p:cNvSpPr>
          <p:nvPr>
            <p:ph idx="1"/>
          </p:nvPr>
        </p:nvSpPr>
        <p:spPr/>
        <p:txBody>
          <a:bodyPr/>
          <a:lstStyle/>
          <a:p>
            <a:pPr lvl="0"/>
            <a:r>
              <a:rPr/>
              <a:t>Organism</a:t>
            </a:r>
          </a:p>
          <a:p>
            <a:pPr lvl="0"/>
            <a:r>
              <a:rPr/>
              <a:t>Population</a:t>
            </a:r>
          </a:p>
          <a:p>
            <a:pPr lvl="0"/>
            <a:r>
              <a:rPr/>
              <a:t>Community</a:t>
            </a:r>
          </a:p>
          <a:p>
            <a:pPr lvl="0"/>
            <a:r>
              <a:rPr/>
              <a:t>Landscape</a:t>
            </a:r>
          </a:p>
          <a:p>
            <a:pPr lvl="0"/>
            <a:r>
              <a:rPr/>
              <a:t>Ecosystem</a:t>
            </a:r>
          </a:p>
          <a:p>
            <a:pPr lvl="0" indent="0" marL="0">
              <a:buNone/>
            </a:pPr>
            <a:r>
              <a:rPr/>
              <a:t>We will focus mostly on populations, communities, landscapes, and ecosystems; less at the organismal level.</a:t>
            </a:r>
          </a:p>
        </p:txBody>
      </p:sp>
    </p:spTree>
  </p:cSl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b="1"/>
              <a:t>Population ecology:</a:t>
            </a:r>
          </a:p>
          <a:p>
            <a:pPr lvl="0"/>
            <a:r>
              <a:rPr/>
              <a:t>How do individuals of a given species (“conspecific individuals”) interact with one another?</a:t>
            </a:r>
          </a:p>
          <a:p>
            <a:pPr lvl="0"/>
            <a:r>
              <a:rPr/>
              <a:t>Does the nature of interactions vary across environments?</a:t>
            </a:r>
          </a:p>
          <a:p>
            <a:pPr lvl="0"/>
            <a:r>
              <a:rPr/>
              <a:t>How do these interactions affect population dynamics?</a:t>
            </a:r>
          </a:p>
          <a:p>
            <a:pPr lvl="0"/>
            <a:r>
              <a:rPr/>
              <a:t>Under what conditions do populations grow, shrink, or stabilize?</a:t>
            </a:r>
          </a:p>
        </p:txBody>
      </p:sp>
    </p:spTree>
  </p:cSl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b="1"/>
              <a:t>Community ecology:</a:t>
            </a:r>
          </a:p>
          <a:p>
            <a:pPr lvl="0"/>
            <a:r>
              <a:rPr/>
              <a:t>How do individuals of different species (“heterospecific individuals”) interact with one another?</a:t>
            </a:r>
          </a:p>
          <a:p>
            <a:pPr lvl="0"/>
            <a:r>
              <a:rPr/>
              <a:t>Does the nature of interactions vary across environments?</a:t>
            </a:r>
          </a:p>
          <a:p>
            <a:pPr lvl="0"/>
            <a:r>
              <a:rPr/>
              <a:t>Why are some species able to coexist with one another over long timescales, while other sets of species cannot persist with one another?</a:t>
            </a:r>
          </a:p>
          <a:p>
            <a:pPr lvl="0"/>
            <a:r>
              <a:rPr/>
              <a:t>What regulates the dynamics of species interactions across trophic levels (e.g. predator–prey interactions)?</a:t>
            </a:r>
          </a:p>
        </p:txBody>
      </p:sp>
    </p:spTree>
  </p:cSl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b="1"/>
              <a:t>Landscape ecology:</a:t>
            </a:r>
          </a:p>
          <a:p>
            <a:pPr lvl="0"/>
            <a:r>
              <a:rPr/>
              <a:t>What are the patterns of diversity across ecological gradients?</a:t>
            </a:r>
          </a:p>
          <a:p>
            <a:pPr lvl="0"/>
            <a:r>
              <a:rPr/>
              <a:t>What processes give rise to variation in biodiversity across space and time?</a:t>
            </a:r>
          </a:p>
          <a:p>
            <a:pPr lvl="0"/>
            <a:r>
              <a:rPr/>
              <a:t>How does human land use change restructure ecological communities?</a:t>
            </a:r>
          </a:p>
        </p:txBody>
      </p:sp>
    </p:spTree>
  </p:cSl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b="1"/>
              <a:t>Ecosystems ecology:</a:t>
            </a:r>
          </a:p>
          <a:p>
            <a:pPr lvl="0"/>
            <a:r>
              <a:rPr/>
              <a:t>How do energy and nutrients flow across ecosystems, for example at the scale of entire continents?</a:t>
            </a:r>
          </a:p>
          <a:p>
            <a:pPr lvl="0"/>
            <a:r>
              <a:rPr/>
              <a:t>What are the consequences of disruptions to ecosystems cycles?</a:t>
            </a:r>
          </a:p>
          <a:p>
            <a:pPr lvl="0"/>
            <a:r>
              <a:rPr/>
              <a:t>How do feedback loops shape the dynamics of ecosystems?</a:t>
            </a:r>
          </a:p>
        </p:txBody>
      </p:sp>
    </p:spTree>
  </p:cSl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b="1" i="1"/>
              <a:t>Common themes at all scales</a:t>
            </a:r>
          </a:p>
          <a:p>
            <a:pPr lvl="0"/>
            <a:r>
              <a:rPr/>
              <a:t>Ecological systems are </a:t>
            </a:r>
            <a:r>
              <a:rPr b="1"/>
              <a:t>dynamic</a:t>
            </a:r>
            <a:r>
              <a:rPr/>
              <a:t>, meaning that their properties can change over time.</a:t>
            </a:r>
          </a:p>
          <a:p>
            <a:pPr lvl="0"/>
            <a:r>
              <a:rPr/>
              <a:t>Ecological systems are structured by </a:t>
            </a:r>
            <a:r>
              <a:rPr b="1"/>
              <a:t>feedacks</a:t>
            </a:r>
            <a:r>
              <a:rPr/>
              <a:t>, meaning that the dynamics of one component often affects others.</a:t>
            </a:r>
          </a:p>
          <a:p>
            <a:pPr lvl="0"/>
            <a:r>
              <a:rPr/>
              <a:t>Understanding ecological systems requires us to confront </a:t>
            </a:r>
            <a:r>
              <a:rPr b="1"/>
              <a:t>uncertainty</a:t>
            </a:r>
            <a:r>
              <a:rPr/>
              <a:t>, which can arise for various reasons.</a:t>
            </a:r>
          </a:p>
          <a:p>
            <a:pPr lvl="0"/>
            <a:r>
              <a:rPr/>
              <a:t>The dynamics and wellbeing of ecological systems are tightly intertwined with the </a:t>
            </a:r>
            <a:r>
              <a:rPr b="1"/>
              <a:t>wellbeing of human societies</a:t>
            </a:r>
            <a:r>
              <a:rPr/>
              <a: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Principles of Ecology</dc:title>
  <dc:creator/>
  <cp:keywords/>
  <dcterms:created xsi:type="dcterms:W3CDTF">2026-08-31T11:35:55Z</dcterms:created>
  <dcterms:modified xsi:type="dcterms:W3CDTF">2026-08-31T11:35:55Z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biblio-config">
    <vt:lpwstr>True</vt:lpwstr>
  </property>
  <property fmtid="{D5CDD505-2E9C-101B-9397-08002B2CF9AE}" pid="3" name="engines">
    <vt:lpwstr/>
  </property>
  <property fmtid="{D5CDD505-2E9C-101B-9397-08002B2CF9AE}" pid="4" name="header-includes">
    <vt:lpwstr/>
  </property>
  <property fmtid="{D5CDD505-2E9C-101B-9397-08002B2CF9AE}" pid="5" name="include-after">
    <vt:lpwstr/>
  </property>
  <property fmtid="{D5CDD505-2E9C-101B-9397-08002B2CF9AE}" pid="6" name="include-before">
    <vt:lpwstr/>
  </property>
  <property fmtid="{D5CDD505-2E9C-101B-9397-08002B2CF9AE}" pid="7" name="labels">
    <vt:lpwstr/>
  </property>
  <property fmtid="{D5CDD505-2E9C-101B-9397-08002B2CF9AE}" pid="8" name="toc-title">
    <vt:lpwstr>Table of contents</vt:lpwstr>
  </property>
</Properties>
</file>