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9" Type="http://schemas.openxmlformats.org/officeDocument/2006/relationships/viewProps" Target="viewProps.xml" /><Relationship Id="rId28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31" Type="http://schemas.openxmlformats.org/officeDocument/2006/relationships/tableStyles" Target="tableStyles.xml" /><Relationship Id="rId30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4.png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5.png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6.png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7.png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8.png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9.png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0.png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1.png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2.pn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3.png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4.png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5.pn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3" Type="http://schemas.openxmlformats.org/officeDocument/2006/relationships/image" Target="../media/image2.png" /><Relationship Id="rId2" Type="http://schemas.openxmlformats.org/officeDocument/2006/relationships/image" Target="../media/image1.pn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3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pPr lvl="0" indent="0" marL="0">
              <a:buNone/>
            </a:pPr>
            <a:r>
              <a:rPr/>
              <a:t>Limits to population growth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 Placeholder 3"/>
              <p:cNvSpPr>
                <a:spLocks noGrp="1"/>
              </p:cNvSpPr>
              <p:nvPr>
                <p:ph idx="2" sz="half" type="body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 b="1"/>
                  <a:t>So far, we assumed constant birth and death rate</a:t>
                </a:r>
                <a:r>
                  <a:rPr/>
                  <a:t> (</a:t>
                </a:r>
                <a14:m>
                  <m:oMath xmlns:m="http://schemas.openxmlformats.org/officeDocument/2006/math">
                    <m:r>
                      <m:t>b</m:t>
                    </m:r>
                  </m:oMath>
                </a14:m>
                <a:r>
                  <a:rPr/>
                  <a:t> and </a:t>
                </a:r>
                <a14:m>
                  <m:oMath xmlns:m="http://schemas.openxmlformats.org/officeDocument/2006/math">
                    <m:r>
                      <m:t>d</m:t>
                    </m:r>
                  </m:oMath>
                </a14:m>
                <a:r>
                  <a:rPr/>
                  <a:t> don’t vary with </a:t>
                </a:r>
                <a14:m>
                  <m:oMath xmlns:m="http://schemas.openxmlformats.org/officeDocument/2006/math">
                    <m:r>
                      <m:t>N</m:t>
                    </m:r>
                  </m:oMath>
                </a14:m>
                <a:r>
                  <a:rPr/>
                  <a:t>)</a:t>
                </a:r>
              </a:p>
            </p:txBody>
          </p:sp>
        </mc:Choice>
      </mc:AlternateContent>
      <p:pic>
        <p:nvPicPr>
          <p:cNvPr descr="density-dep-popgr-ppt_files/figure-pptx/unnamed-chunk-5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937000" y="203200"/>
            <a:ext cx="4381500" cy="4381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 Placeholder 3"/>
              <p:cNvSpPr>
                <a:spLocks noGrp="1"/>
              </p:cNvSpPr>
              <p:nvPr>
                <p:ph idx="2" sz="half" type="body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 b="1"/>
                  <a:t>So far, we assumed constant birth and death rate</a:t>
                </a:r>
                <a:r>
                  <a:rPr/>
                  <a:t> (</a:t>
                </a:r>
                <a14:m>
                  <m:oMath xmlns:m="http://schemas.openxmlformats.org/officeDocument/2006/math">
                    <m:r>
                      <m:t>b</m:t>
                    </m:r>
                  </m:oMath>
                </a14:m>
                <a:r>
                  <a:rPr/>
                  <a:t> and </a:t>
                </a:r>
                <a14:m>
                  <m:oMath xmlns:m="http://schemas.openxmlformats.org/officeDocument/2006/math">
                    <m:r>
                      <m:t>d</m:t>
                    </m:r>
                  </m:oMath>
                </a14:m>
                <a:r>
                  <a:rPr/>
                  <a:t> don’t vary with </a:t>
                </a:r>
                <a14:m>
                  <m:oMath xmlns:m="http://schemas.openxmlformats.org/officeDocument/2006/math">
                    <m:r>
                      <m:t>N</m:t>
                    </m:r>
                  </m:oMath>
                </a14:m>
                <a:r>
                  <a:rPr/>
                  <a:t>)</a:t>
                </a:r>
              </a:p>
            </p:txBody>
          </p:sp>
        </mc:Choice>
      </mc:AlternateContent>
      <p:pic>
        <p:nvPicPr>
          <p:cNvPr descr="density-dep-popgr-ppt_files/figure-pptx/unnamed-chunk-6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937000" y="203200"/>
            <a:ext cx="4381500" cy="4381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1" y="204787"/>
                <a:ext cx="3008313" cy="871538"/>
              </a:xfrm>
            </p:spPr>
            <p:txBody>
              <a:bodyPr/>
              <a:lstStyle/>
              <a:p>
                <a:pPr lvl="0" indent="0" marL="0">
                  <a:buNone/>
                </a:pPr>
                <a:r>
                  <a:rPr/>
                  <a:t>What if </a:t>
                </a:r>
                <a14:m>
                  <m:oMath xmlns:m="http://schemas.openxmlformats.org/officeDocument/2006/math">
                    <m:r>
                      <m:t>b</m:t>
                    </m:r>
                  </m:oMath>
                </a14:m>
                <a:r>
                  <a:rPr/>
                  <a:t> and </a:t>
                </a:r>
                <a14:m>
                  <m:oMath xmlns:m="http://schemas.openxmlformats.org/officeDocument/2006/math">
                    <m:r>
                      <m:t>d</m:t>
                    </m:r>
                  </m:oMath>
                </a14:m>
                <a:r>
                  <a:rPr/>
                  <a:t> are not constant?</a:t>
                </a:r>
              </a:p>
            </p:txBody>
          </p:sp>
        </mc:Choice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 Placeholder 3"/>
              <p:cNvSpPr>
                <a:spLocks noGrp="1"/>
              </p:cNvSpPr>
              <p:nvPr>
                <p:ph idx="2" sz="half" type="body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/>
                  <a:t>We can easily imagine scenarios in which birth and death rates vary with population size.</a:t>
                </a:r>
              </a:p>
              <a:p>
                <a:pPr lvl="0"/>
                <a:r>
                  <a:rPr/>
                  <a:t>In social species (bees, ants, wolves, some woodpeckers, etc.), birth rates (</a:t>
                </a:r>
                <a14:m>
                  <m:oMath xmlns:m="http://schemas.openxmlformats.org/officeDocument/2006/math">
                    <m:r>
                      <m:t>b</m:t>
                    </m:r>
                  </m:oMath>
                </a14:m>
                <a:r>
                  <a:rPr/>
                  <a:t>) might increase with population size</a:t>
                </a:r>
              </a:p>
            </p:txBody>
          </p:sp>
        </mc:Choice>
      </mc:AlternateContent>
      <p:pic>
        <p:nvPicPr>
          <p:cNvPr descr="density-dep-popgr-ppt_files/figure-pptx/unnamed-chunk-7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937000" y="203200"/>
            <a:ext cx="4381500" cy="4381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1" y="204787"/>
                <a:ext cx="3008313" cy="871538"/>
              </a:xfrm>
            </p:spPr>
            <p:txBody>
              <a:bodyPr/>
              <a:lstStyle/>
              <a:p>
                <a:pPr lvl="0" indent="0" marL="0">
                  <a:buNone/>
                </a:pPr>
                <a:r>
                  <a:rPr/>
                  <a:t>What if </a:t>
                </a:r>
                <a14:m>
                  <m:oMath xmlns:m="http://schemas.openxmlformats.org/officeDocument/2006/math">
                    <m:r>
                      <m:t>b</m:t>
                    </m:r>
                  </m:oMath>
                </a14:m>
                <a:r>
                  <a:rPr/>
                  <a:t> and </a:t>
                </a:r>
                <a14:m>
                  <m:oMath xmlns:m="http://schemas.openxmlformats.org/officeDocument/2006/math">
                    <m:r>
                      <m:t>d</m:t>
                    </m:r>
                  </m:oMath>
                </a14:m>
                <a:r>
                  <a:rPr/>
                  <a:t> are not constant?</a:t>
                </a:r>
              </a:p>
            </p:txBody>
          </p:sp>
        </mc:Choice>
      </mc:AlternateContent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We can easily imagine scenarios in which birth and death rates vary with population size.</a:t>
            </a:r>
          </a:p>
          <a:p>
            <a:pPr lvl="0"/>
            <a:r>
              <a:rPr/>
              <a:t>Under strict resource limitation, mortality rate might increase with population size</a:t>
            </a:r>
          </a:p>
          <a:p>
            <a:pPr lvl="1"/>
            <a:r>
              <a:rPr/>
              <a:t>Could also happen without resource limitation, e.g. higher rates of disease spread</a:t>
            </a:r>
          </a:p>
        </p:txBody>
      </p:sp>
      <p:pic>
        <p:nvPicPr>
          <p:cNvPr descr="density-dep-popgr-ppt_files/figure-pptx/unnamed-chunk-8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937000" y="203200"/>
            <a:ext cx="4381500" cy="4381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 Placeholder 3"/>
              <p:cNvSpPr>
                <a:spLocks noGrp="1"/>
              </p:cNvSpPr>
              <p:nvPr>
                <p:ph idx="2" sz="half" type="body"/>
              </p:nvPr>
            </p:nvSpPr>
            <p:spPr/>
            <p:txBody>
              <a:bodyPr/>
              <a:lstStyle/>
              <a:p>
                <a:pPr lvl="0"/>
                <a:r>
                  <a:rPr/>
                  <a:t>Under this assumption (</a:t>
                </a:r>
                <a14:m>
                  <m:oMath xmlns:m="http://schemas.openxmlformats.org/officeDocument/2006/math">
                    <m:r>
                      <m:t>d</m:t>
                    </m:r>
                  </m:oMath>
                </a14:m>
                <a:r>
                  <a:rPr/>
                  <a:t> increases with </a:t>
                </a:r>
                <a14:m>
                  <m:oMath xmlns:m="http://schemas.openxmlformats.org/officeDocument/2006/math">
                    <m:r>
                      <m:t>N</m:t>
                    </m:r>
                  </m:oMath>
                </a14:m>
                <a:r>
                  <a:rPr/>
                  <a:t>), we see that there is a point at which </a:t>
                </a:r>
                <a14:m>
                  <m:oMath xmlns:m="http://schemas.openxmlformats.org/officeDocument/2006/math">
                    <m:r>
                      <m:rPr>
                        <m:nor/>
                        <m:sty m:val="p"/>
                      </m:rPr>
                      <m:t>growth rate</m:t>
                    </m:r>
                    <m:r>
                      <m:rPr>
                        <m:sty m:val="p"/>
                      </m:rPr>
                      <m:t>=</m:t>
                    </m:r>
                    <m:r>
                      <m:t>0</m:t>
                    </m:r>
                  </m:oMath>
                </a14:m>
                <a:r>
                  <a:rPr/>
                  <a:t>.</a:t>
                </a:r>
              </a:p>
            </p:txBody>
          </p:sp>
        </mc:Choice>
      </mc:AlternateContent>
      <p:pic>
        <p:nvPicPr>
          <p:cNvPr descr="density-dep-popgr-ppt_files/figure-pptx/unnamed-chunk-9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68700" y="571500"/>
            <a:ext cx="5105400" cy="3644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/>
                <a14:m>
                  <m:oMath xmlns:m="http://schemas.openxmlformats.org/officeDocument/2006/math">
                    <m:r>
                      <m:t>r</m:t>
                    </m:r>
                  </m:oMath>
                </a14:m>
                <a:r>
                  <a:rPr/>
                  <a:t> is the growth rate when </a:t>
                </a:r>
                <a14:m>
                  <m:oMath xmlns:m="http://schemas.openxmlformats.org/officeDocument/2006/math">
                    <m:r>
                      <m:t>N</m:t>
                    </m:r>
                    <m:r>
                      <m:rPr>
                        <m:sty m:val="p"/>
                      </m:rPr>
                      <m:t>=</m:t>
                    </m:r>
                    <m:r>
                      <m:t>0</m:t>
                    </m:r>
                  </m:oMath>
                </a14:m>
              </a:p>
            </p:txBody>
          </p:sp>
        </mc:Choice>
      </mc:AlternateContent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1" y="204787"/>
                <a:ext cx="3008313" cy="871538"/>
              </a:xfrm>
            </p:spPr>
            <p:txBody>
              <a:bodyPr/>
              <a:lstStyle/>
              <a:p>
                <a:pPr lvl="0" indent="0" marL="0">
                  <a:buNone/>
                </a:pPr>
                <a:r>
                  <a:rPr/>
                  <a:t>What happens when </a:t>
                </a:r>
                <a14:m>
                  <m:oMath xmlns:m="http://schemas.openxmlformats.org/officeDocument/2006/math">
                    <m:r>
                      <m:t>b</m:t>
                    </m:r>
                    <m:r>
                      <m:rPr>
                        <m:sty m:val="p"/>
                      </m:rPr>
                      <m:t>−</m:t>
                    </m:r>
                    <m:r>
                      <m:t>d</m:t>
                    </m:r>
                    <m:r>
                      <m:rPr>
                        <m:sty m:val="p"/>
                      </m:rPr>
                      <m:t>=</m:t>
                    </m:r>
                    <m:r>
                      <m:t>0</m:t>
                    </m:r>
                  </m:oMath>
                </a14:m>
                <a:r>
                  <a:rPr/>
                  <a:t>?</a:t>
                </a:r>
              </a:p>
            </p:txBody>
          </p:sp>
        </mc:Choice>
      </mc:AlternateContent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/>
            <a:r>
              <a:rPr/>
              <a:t>Birth rate equals death rate</a:t>
            </a:r>
          </a:p>
          <a:p>
            <a:pPr lvl="0"/>
            <a:r>
              <a:rPr/>
              <a:t>No change in population size</a:t>
            </a:r>
          </a:p>
        </p:txBody>
      </p:sp>
      <p:pic>
        <p:nvPicPr>
          <p:cNvPr descr="density-dep-popgr-ppt_files/figure-pptx/unnamed-chunk-10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68700" y="571500"/>
            <a:ext cx="5105400" cy="3644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 Placeholder 3"/>
              <p:cNvSpPr>
                <a:spLocks noGrp="1"/>
              </p:cNvSpPr>
              <p:nvPr>
                <p:ph idx="2" sz="half" type="body"/>
              </p:nvPr>
            </p:nvSpPr>
            <p:spPr/>
            <p:txBody>
              <a:bodyPr/>
              <a:lstStyle/>
              <a:p>
                <a:pPr lvl="0"/>
                <a:r>
                  <a:rPr/>
                  <a:t>The population size (</a:t>
                </a:r>
                <a14:m>
                  <m:oMath xmlns:m="http://schemas.openxmlformats.org/officeDocument/2006/math">
                    <m:r>
                      <m:t>N</m:t>
                    </m:r>
                  </m:oMath>
                </a14:m>
                <a:r>
                  <a:rPr/>
                  <a:t>) at which growth rate equals zero is called the </a:t>
                </a:r>
                <a:r>
                  <a:rPr b="1"/>
                  <a:t>carrying capacity</a:t>
                </a:r>
                <a:r>
                  <a:rPr/>
                  <a:t> (</a:t>
                </a:r>
                <a14:m>
                  <m:oMath xmlns:m="http://schemas.openxmlformats.org/officeDocument/2006/math">
                    <m:r>
                      <m:t>K</m:t>
                    </m:r>
                  </m:oMath>
                </a14:m>
                <a:r>
                  <a:rPr/>
                  <a:t>)</a:t>
                </a:r>
              </a:p>
            </p:txBody>
          </p:sp>
        </mc:Choice>
      </mc:AlternateContent>
      <p:pic>
        <p:nvPicPr>
          <p:cNvPr descr="density-dep-popgr-ppt_files/figure-pptx/unnamed-chunk-11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68700" y="571500"/>
            <a:ext cx="5105400" cy="3644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 Placeholder 3"/>
              <p:cNvSpPr>
                <a:spLocks noGrp="1"/>
              </p:cNvSpPr>
              <p:nvPr>
                <p:ph idx="2" sz="half" type="body"/>
              </p:nvPr>
            </p:nvSpPr>
            <p:spPr/>
            <p:txBody>
              <a:bodyPr/>
              <a:lstStyle/>
              <a:p>
                <a:pPr lvl="0"/>
                <a:r>
                  <a:rPr/>
                  <a:t>The population size (</a:t>
                </a:r>
                <a14:m>
                  <m:oMath xmlns:m="http://schemas.openxmlformats.org/officeDocument/2006/math">
                    <m:r>
                      <m:t>N</m:t>
                    </m:r>
                  </m:oMath>
                </a14:m>
                <a:r>
                  <a:rPr/>
                  <a:t>) at which growth rate equals zero is called the </a:t>
                </a:r>
                <a:r>
                  <a:rPr b="1"/>
                  <a:t>carrying capacity</a:t>
                </a:r>
                <a:r>
                  <a:rPr/>
                  <a:t> (</a:t>
                </a:r>
                <a14:m>
                  <m:oMath xmlns:m="http://schemas.openxmlformats.org/officeDocument/2006/math">
                    <m:r>
                      <m:t>K</m:t>
                    </m:r>
                  </m:oMath>
                </a14:m>
                <a:r>
                  <a:rPr/>
                  <a:t>)</a:t>
                </a:r>
              </a:p>
              <a:p>
                <a:pPr lvl="0"/>
                <a:r>
                  <a:rPr/>
                  <a:t>The population’s growth rate at </a:t>
                </a:r>
                <a14:m>
                  <m:oMath xmlns:m="http://schemas.openxmlformats.org/officeDocument/2006/math">
                    <m:r>
                      <m:t>N</m:t>
                    </m:r>
                    <m:r>
                      <m:rPr>
                        <m:sty m:val="p"/>
                      </m:rPr>
                      <m:t>=</m:t>
                    </m:r>
                    <m:r>
                      <m:t>0</m:t>
                    </m:r>
                  </m:oMath>
                </a14:m>
                <a:r>
                  <a:rPr/>
                  <a:t> is </a:t>
                </a:r>
                <a14:m>
                  <m:oMath xmlns:m="http://schemas.openxmlformats.org/officeDocument/2006/math">
                    <m:r>
                      <m:t>r</m:t>
                    </m:r>
                  </m:oMath>
                </a14:m>
              </a:p>
            </p:txBody>
          </p:sp>
        </mc:Choice>
      </mc:AlternateContent>
      <p:pic>
        <p:nvPicPr>
          <p:cNvPr descr="density-dep-popgr-ppt_files/figure-pptx/unnamed-chunk-12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68700" y="571500"/>
            <a:ext cx="5105400" cy="3644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ensity-dep-popgr-ppt_files/figure-pptx/unnamed-chunk-13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197100" y="1193800"/>
            <a:ext cx="47498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 i="1"/>
              <a:t>Exponential and stage-structured population growth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/>
                <a:r>
                  <a:rPr/>
                  <a:t>The per-capita population growth rate (</a:t>
                </a:r>
                <a14:m>
                  <m:oMath xmlns:m="http://schemas.openxmlformats.org/officeDocument/2006/math">
                    <m:f>
                      <m:fPr>
                        <m:type m:val="bar"/>
                      </m:fPr>
                      <m:num>
                        <m:r>
                          <m:t>1</m:t>
                        </m:r>
                      </m:num>
                      <m:den>
                        <m:r>
                          <m:t>N</m:t>
                        </m:r>
                      </m:den>
                    </m:f>
                    <m:f>
                      <m:fPr>
                        <m:type m:val="bar"/>
                      </m:fPr>
                      <m:num>
                        <m:r>
                          <m:t>d</m:t>
                        </m:r>
                        <m:r>
                          <m:t>N</m:t>
                        </m:r>
                      </m:num>
                      <m:den>
                        <m:r>
                          <m:t>d</m:t>
                        </m:r>
                        <m:r>
                          <m:t>t</m:t>
                        </m:r>
                      </m:den>
                    </m:f>
                  </m:oMath>
                </a14:m>
                <a:r>
                  <a:rPr/>
                  <a:t>) for a population of a given size is the Y-axis value.</a:t>
                </a:r>
              </a:p>
              <a:p>
                <a:pPr lvl="1"/>
                <a:r>
                  <a:rPr/>
                  <a:t>The closer a population is to </a:t>
                </a:r>
                <a14:m>
                  <m:oMath xmlns:m="http://schemas.openxmlformats.org/officeDocument/2006/math">
                    <m:r>
                      <m:t>N</m:t>
                    </m:r>
                    <m:r>
                      <m:rPr>
                        <m:sty m:val="p"/>
                      </m:rPr>
                      <m:t>=</m:t>
                    </m:r>
                    <m:r>
                      <m:t>0</m:t>
                    </m:r>
                  </m:oMath>
                </a14:m>
                <a:r>
                  <a:rPr/>
                  <a:t>, the closer its actual growth rate is to </a:t>
                </a:r>
                <a14:m>
                  <m:oMath xmlns:m="http://schemas.openxmlformats.org/officeDocument/2006/math">
                    <m:r>
                      <m:t>r</m:t>
                    </m:r>
                  </m:oMath>
                </a14:m>
              </a:p>
              <a:p>
                <a:pPr lvl="1"/>
                <a:r>
                  <a:rPr/>
                  <a:t>The closer a population is to </a:t>
                </a:r>
                <a14:m>
                  <m:oMath xmlns:m="http://schemas.openxmlformats.org/officeDocument/2006/math">
                    <m:r>
                      <m:t>N</m:t>
                    </m:r>
                    <m:r>
                      <m:rPr>
                        <m:sty m:val="p"/>
                      </m:rPr>
                      <m:t>=</m:t>
                    </m:r>
                    <m:r>
                      <m:t>K</m:t>
                    </m:r>
                  </m:oMath>
                </a14:m>
                <a:r>
                  <a:rPr/>
                  <a:t>, the closer its actual growth rate is to </a:t>
                </a:r>
                <a14:m>
                  <m:oMath xmlns:m="http://schemas.openxmlformats.org/officeDocument/2006/math">
                    <m:r>
                      <m:t>0</m:t>
                    </m:r>
                  </m:oMath>
                </a14:m>
                <a:br/>
              </a:p>
              <a:p>
                <a:pPr lvl="1"/>
                <a:r>
                  <a:rPr/>
                  <a:t>Populations that are bigger than K have negative population growth (until they fall back to carrying capacity)</a:t>
                </a:r>
              </a:p>
            </p:txBody>
          </p:sp>
        </mc:Choice>
      </mc:AlternateContent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Mathematical expression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 i="1"/>
              <a:t>What is the equation of the purple line?</a:t>
            </a:r>
          </a:p>
        </p:txBody>
      </p:sp>
      <p:pic>
        <p:nvPicPr>
          <p:cNvPr descr="density-dep-popgr-ppt_files/figure-pptx/unnamed-chunk-14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68700" y="571500"/>
            <a:ext cx="5105400" cy="3644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/>
                <a:r>
                  <a:rPr/>
                  <a:t>Recall from algebra that we can use the “point-slope” approach for the slope of a line (</a:t>
                </a:r>
                <a14:m>
                  <m:oMath xmlns:m="http://schemas.openxmlformats.org/officeDocument/2006/math">
                    <m:r>
                      <m:t>y</m:t>
                    </m:r>
                    <m:r>
                      <m:rPr>
                        <m:sty m:val="p"/>
                      </m:rPr>
                      <m:t>−</m:t>
                    </m:r>
                    <m:sSub>
                      <m:e>
                        <m:r>
                          <m:t>y</m:t>
                        </m:r>
                      </m:e>
                      <m:sub>
                        <m: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m:t>=</m:t>
                    </m:r>
                    <m:r>
                      <m:t>m</m:t>
                    </m:r>
                    <m:r>
                      <m:rPr>
                        <m:sty m:val="p"/>
                      </m:rPr>
                      <m:t>(</m:t>
                    </m:r>
                    <m:r>
                      <m:t>x</m:t>
                    </m:r>
                    <m:r>
                      <m:rPr>
                        <m:sty m:val="p"/>
                      </m:rPr>
                      <m:t>−</m:t>
                    </m:r>
                    <m:sSub>
                      <m:e>
                        <m:r>
                          <m:t>x</m:t>
                        </m:r>
                      </m:e>
                      <m:sub>
                        <m: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m:t>)</m:t>
                    </m:r>
                  </m:oMath>
                </a14:m>
                <a:r>
                  <a:rPr/>
                  <a:t>)</a:t>
                </a:r>
              </a:p>
              <a:p>
                <a:pPr lvl="0"/>
                <a:r>
                  <a:rPr/>
                  <a:t>We know two points: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m:t>(</m:t>
                    </m:r>
                    <m:r>
                      <m:t>0</m:t>
                    </m:r>
                    <m:r>
                      <m:rPr>
                        <m:sty m:val="p"/>
                      </m:rPr>
                      <m:t>,</m:t>
                    </m:r>
                    <m:r>
                      <m:t>r</m:t>
                    </m:r>
                    <m:r>
                      <m:rPr>
                        <m:sty m:val="p"/>
                      </m:rPr>
                      <m:t>)</m:t>
                    </m:r>
                  </m:oMath>
                </a14:m>
                <a:r>
                  <a:rPr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m:t>(</m:t>
                    </m:r>
                    <m:r>
                      <m:t>K</m:t>
                    </m:r>
                    <m:r>
                      <m:rPr>
                        <m:sty m:val="p"/>
                      </m:rPr>
                      <m:t>,</m:t>
                    </m:r>
                    <m:r>
                      <m:t>0</m:t>
                    </m:r>
                    <m:r>
                      <m:rPr>
                        <m:sty m:val="p"/>
                      </m:rPr>
                      <m:t>)</m:t>
                    </m:r>
                  </m:oMath>
                </a14:m>
              </a:p>
              <a:p>
                <a:pPr lvl="0"/>
                <a:r>
                  <a:rPr/>
                  <a:t>The slope of the line turns out to be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m:t>−</m:t>
                    </m:r>
                    <m:f>
                      <m:fPr>
                        <m:type m:val="bar"/>
                      </m:fPr>
                      <m:num>
                        <m:r>
                          <m:t>r</m:t>
                        </m:r>
                      </m:num>
                      <m:den>
                        <m:r>
                          <m:t>K</m:t>
                        </m:r>
                      </m:den>
                    </m:f>
                  </m:oMath>
                </a14:m>
                <a:r>
                  <a:rPr/>
                  <a:t>, which we write as </a:t>
                </a:r>
                <a14:m>
                  <m:oMath xmlns:m="http://schemas.openxmlformats.org/officeDocument/2006/math">
                    <m:r>
                      <m:t>α</m:t>
                    </m:r>
                  </m:oMath>
                </a14:m>
              </a:p>
              <a:p>
                <a:pPr lvl="0"/>
                <a:r>
                  <a:rPr/>
                  <a:t>And </a:t>
                </a:r>
                <a14:m>
                  <m:oMath xmlns:m="http://schemas.openxmlformats.org/officeDocument/2006/math">
                    <m:r>
                      <m:t>y</m:t>
                    </m:r>
                  </m:oMath>
                </a14:m>
                <a:r>
                  <a:rPr/>
                  <a:t> gives the per-capita population growth rate </a:t>
                </a:r>
                <a14:m>
                  <m:oMath xmlns:m="http://schemas.openxmlformats.org/officeDocument/2006/math">
                    <m:f>
                      <m:fPr>
                        <m:type m:val="bar"/>
                      </m:fPr>
                      <m:num>
                        <m:r>
                          <m:t>1</m:t>
                        </m:r>
                      </m:num>
                      <m:den>
                        <m:r>
                          <m:t>N</m:t>
                        </m:r>
                      </m:den>
                    </m:f>
                    <m:f>
                      <m:fPr>
                        <m:type m:val="bar"/>
                      </m:fPr>
                      <m:num>
                        <m:r>
                          <m:t>d</m:t>
                        </m:r>
                        <m:r>
                          <m:t>N</m:t>
                        </m:r>
                      </m:num>
                      <m:den>
                        <m:r>
                          <m:t>d</m:t>
                        </m:r>
                        <m:r>
                          <m:t>t</m:t>
                        </m:r>
                      </m:den>
                    </m:f>
                  </m:oMath>
                </a14:m>
              </a:p>
            </p:txBody>
          </p:sp>
        </mc:Choice>
      </mc:AlternateContent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Mathematical expression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 b="1" i="1"/>
                  <a:t>What is the equation of the purple line?</a:t>
                </a:r>
              </a:p>
              <a:p>
                <a:pPr lvl="0"/>
                <a:r>
                  <a:rPr/>
                  <a:t>So, we can express the line as</a:t>
                </a:r>
              </a:p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f>
                        <m:fPr>
                          <m:type m:val="bar"/>
                        </m:fPr>
                        <m:num>
                          <m:r>
                            <m:t>1</m:t>
                          </m:r>
                        </m:num>
                        <m:den>
                          <m:r>
                            <m:t>N</m:t>
                          </m:r>
                        </m:den>
                      </m:f>
                      <m:f>
                        <m:fPr>
                          <m:type m:val="bar"/>
                        </m:fPr>
                        <m:num>
                          <m:r>
                            <m:t>d</m:t>
                          </m:r>
                          <m:r>
                            <m:t>N</m:t>
                          </m:r>
                        </m:num>
                        <m:den>
                          <m:r>
                            <m:t>d</m:t>
                          </m:r>
                          <m:r>
                            <m:t>t</m:t>
                          </m:r>
                        </m:den>
                      </m:f>
                      <m:r>
                        <m:rPr>
                          <m:sty m:val="p"/>
                        </m:rPr>
                        <m:t>=</m:t>
                      </m:r>
                      <m:r>
                        <m:t>r</m:t>
                      </m:r>
                      <m:r>
                        <m:rPr>
                          <m:sty m:val="p"/>
                        </m:rPr>
                        <m:t>−</m:t>
                      </m:r>
                      <m:r>
                        <m:t>α</m:t>
                      </m:r>
                      <m:r>
                        <m:t>N</m:t>
                      </m:r>
                    </m:oMath>
                  </m:oMathPara>
                </a14:m>
              </a:p>
              <a:p>
                <a:pPr lvl="0"/>
                <a:r>
                  <a:rPr/>
                  <a:t>Through rearranging, we get back to the equation for “realized” population growth rate (not per-capita):</a:t>
                </a:r>
              </a:p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f>
                        <m:fPr>
                          <m:type m:val="bar"/>
                        </m:fPr>
                        <m:num>
                          <m:r>
                            <m:t>d</m:t>
                          </m:r>
                          <m:r>
                            <m:t>N</m:t>
                          </m:r>
                        </m:num>
                        <m:den>
                          <m:r>
                            <m:t>d</m:t>
                          </m:r>
                          <m:r>
                            <m:t>T</m:t>
                          </m:r>
                        </m:den>
                      </m:f>
                      <m:r>
                        <m:rPr>
                          <m:sty m:val="p"/>
                        </m:rPr>
                        <m:t>=</m:t>
                      </m:r>
                      <m:r>
                        <m:rPr>
                          <m:sty m:val="p"/>
                        </m:rPr>
                        <m:t>(</m:t>
                      </m:r>
                      <m:r>
                        <m:t>r</m:t>
                      </m:r>
                      <m:r>
                        <m:rPr>
                          <m:sty m:val="p"/>
                        </m:rPr>
                        <m:t>−</m:t>
                      </m:r>
                      <m:r>
                        <m:t>α</m:t>
                      </m:r>
                      <m:r>
                        <m:t>N</m:t>
                      </m:r>
                      <m:r>
                        <m:rPr>
                          <m:sty m:val="p"/>
                        </m:rPr>
                        <m:t>)</m:t>
                      </m:r>
                      <m:r>
                        <m:t>N</m:t>
                      </m:r>
                    </m:oMath>
                  </m:oMathPara>
                </a14:m>
              </a:p>
              <a:p>
                <a:pPr lvl="0"/>
                <a:r>
                  <a:rPr/>
                  <a:t>This is equivalent to</a:t>
                </a:r>
              </a:p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f>
                        <m:fPr>
                          <m:type m:val="bar"/>
                        </m:fPr>
                        <m:num>
                          <m:r>
                            <m:t>d</m:t>
                          </m:r>
                          <m:r>
                            <m:t>N</m:t>
                          </m:r>
                        </m:num>
                        <m:den>
                          <m:r>
                            <m:t>d</m:t>
                          </m:r>
                          <m:r>
                            <m:t>T</m:t>
                          </m:r>
                        </m:den>
                      </m:f>
                      <m:r>
                        <m:rPr>
                          <m:sty m:val="p"/>
                        </m:rPr>
                        <m:t>=</m:t>
                      </m:r>
                      <m:r>
                        <m:t>r</m:t>
                      </m:r>
                      <m:r>
                        <m:t>N</m:t>
                      </m:r>
                      <m:r>
                        <m:rPr>
                          <m:sty m:val="p"/>
                        </m:rPr>
                        <m:t>(</m:t>
                      </m:r>
                      <m:r>
                        <m:t>1</m:t>
                      </m:r>
                      <m:r>
                        <m:rPr>
                          <m:sty m:val="p"/>
                        </m:rPr>
                        <m:t>−</m:t>
                      </m:r>
                      <m:r>
                        <m:t>α</m:t>
                      </m:r>
                      <m:r>
                        <m:t>N</m:t>
                      </m:r>
                      <m:r>
                        <m:rPr>
                          <m:sty m:val="p"/>
                        </m:rPr>
                        <m:t>)</m:t>
                      </m:r>
                    </m:oMath>
                  </m:oMathPara>
                </a14:m>
              </a:p>
              <a:p>
                <a:pPr lvl="0"/>
                <a:r>
                  <a:rPr/>
                  <a:t>On your own: Convince yourself through algebra that this is equal to the canonical form of the equation:</a:t>
                </a:r>
              </a:p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f>
                        <m:fPr>
                          <m:type m:val="bar"/>
                        </m:fPr>
                        <m:num>
                          <m:r>
                            <m:t>d</m:t>
                          </m:r>
                          <m:r>
                            <m:t>N</m:t>
                          </m:r>
                        </m:num>
                        <m:den>
                          <m:r>
                            <m:t>d</m:t>
                          </m:r>
                          <m:r>
                            <m:t>t</m:t>
                          </m:r>
                        </m:den>
                      </m:f>
                      <m:r>
                        <m:rPr>
                          <m:sty m:val="p"/>
                        </m:rPr>
                        <m:t>=</m:t>
                      </m:r>
                      <m:r>
                        <m:t>r</m:t>
                      </m:r>
                      <m:r>
                        <m:t>N</m:t>
                      </m:r>
                      <m:d>
                        <m:dPr>
                          <m:begChr m:val="("/>
                          <m:sepChr m:val=""/>
                          <m:endChr m:val=")"/>
                          <m:grow/>
                        </m:dPr>
                        <m:e>
                          <m:r>
                            <m:t>1</m:t>
                          </m:r>
                          <m:r>
                            <m:rPr>
                              <m:sty m:val="p"/>
                            </m:rPr>
                            <m:t>−</m:t>
                          </m:r>
                          <m:f>
                            <m:fPr>
                              <m:type m:val="bar"/>
                            </m:fPr>
                            <m:num>
                              <m:r>
                                <m:t>N</m:t>
                              </m:r>
                            </m:num>
                            <m:den>
                              <m:r>
                                <m:t>K</m:t>
                              </m:r>
                            </m:den>
                          </m:f>
                        </m:e>
                      </m:d>
                    </m:oMath>
                  </m:oMathPara>
                </a14:m>
              </a:p>
            </p:txBody>
          </p:sp>
        </mc:Choice>
      </mc:AlternateContent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f>
                        <m:fPr>
                          <m:type m:val="bar"/>
                        </m:fPr>
                        <m:num>
                          <m:r>
                            <m:t>d</m:t>
                          </m:r>
                          <m:r>
                            <m:t>N</m:t>
                          </m:r>
                        </m:num>
                        <m:den>
                          <m:r>
                            <m:t>d</m:t>
                          </m:r>
                          <m:r>
                            <m:t>t</m:t>
                          </m:r>
                        </m:den>
                      </m:f>
                      <m:r>
                        <m:rPr>
                          <m:sty m:val="p"/>
                        </m:rPr>
                        <m:t>=</m:t>
                      </m:r>
                      <m:r>
                        <m:t>r</m:t>
                      </m:r>
                      <m:r>
                        <m:t>N</m:t>
                      </m:r>
                      <m:d>
                        <m:dPr>
                          <m:begChr m:val="("/>
                          <m:sepChr m:val=""/>
                          <m:endChr m:val=")"/>
                          <m:grow/>
                        </m:dPr>
                        <m:e>
                          <m:r>
                            <m:t>1</m:t>
                          </m:r>
                          <m:r>
                            <m:rPr>
                              <m:sty m:val="p"/>
                            </m:rPr>
                            <m:t>−</m:t>
                          </m:r>
                          <m:f>
                            <m:fPr>
                              <m:type m:val="bar"/>
                            </m:fPr>
                            <m:num>
                              <m:r>
                                <m:t>N</m:t>
                              </m:r>
                            </m:num>
                            <m:den>
                              <m:r>
                                <m:t>K</m:t>
                              </m:r>
                            </m:den>
                          </m:f>
                        </m:e>
                      </m:d>
                    </m:oMath>
                  </m:oMathPara>
                </a14:m>
              </a:p>
              <a:p>
                <a:pPr lvl="0"/>
                <a:r>
                  <a:rPr/>
                  <a:t>When population size is very small (</a:t>
                </a:r>
                <a14:m>
                  <m:oMath xmlns:m="http://schemas.openxmlformats.org/officeDocument/2006/math">
                    <m:r>
                      <m:t>N</m:t>
                    </m:r>
                    <m:r>
                      <m:rPr>
                        <m:sty m:val="p"/>
                      </m:rPr>
                      <m:t>→</m:t>
                    </m:r>
                    <m:r>
                      <m:t>0</m:t>
                    </m:r>
                  </m:oMath>
                </a14:m>
                <a:r>
                  <a:rPr/>
                  <a:t>), </a:t>
                </a:r>
                <a14:m>
                  <m:oMath xmlns:m="http://schemas.openxmlformats.org/officeDocument/2006/math">
                    <m:f>
                      <m:fPr>
                        <m:type m:val="bar"/>
                      </m:fPr>
                      <m:num>
                        <m:r>
                          <m:t>N</m:t>
                        </m:r>
                      </m:num>
                      <m:den>
                        <m:r>
                          <m:t>K</m:t>
                        </m:r>
                      </m:den>
                    </m:f>
                    <m:r>
                      <m:rPr>
                        <m:sty m:val="p"/>
                      </m:rPr>
                      <m:t>→</m:t>
                    </m:r>
                    <m:r>
                      <m:t>0</m:t>
                    </m:r>
                  </m:oMath>
                </a14:m>
                <a:r>
                  <a:rPr/>
                  <a:t>, and the population grows ‘exponentially’</a:t>
                </a:r>
              </a:p>
              <a:p>
                <a:pPr lvl="0"/>
                <a:r>
                  <a:rPr/>
                  <a:t>When population size is close to carrying capacity (</a:t>
                </a:r>
                <a14:m>
                  <m:oMath xmlns:m="http://schemas.openxmlformats.org/officeDocument/2006/math">
                    <m:r>
                      <m:t>N</m:t>
                    </m:r>
                    <m:r>
                      <m:rPr>
                        <m:sty m:val="p"/>
                      </m:rPr>
                      <m:t>→</m:t>
                    </m:r>
                    <m:r>
                      <m:t>K</m:t>
                    </m:r>
                  </m:oMath>
                </a14:m>
                <a:r>
                  <a:rPr/>
                  <a:t>), </a:t>
                </a:r>
                <a14:m>
                  <m:oMath xmlns:m="http://schemas.openxmlformats.org/officeDocument/2006/math">
                    <m:f>
                      <m:fPr>
                        <m:type m:val="bar"/>
                      </m:fPr>
                      <m:num>
                        <m:r>
                          <m:t>N</m:t>
                        </m:r>
                      </m:num>
                      <m:den>
                        <m:r>
                          <m:t>K</m:t>
                        </m:r>
                      </m:den>
                    </m:f>
                    <m:r>
                      <m:rPr>
                        <m:sty m:val="p"/>
                      </m:rPr>
                      <m:t>→</m:t>
                    </m:r>
                    <m:r>
                      <m:t>1</m:t>
                    </m:r>
                  </m:oMath>
                </a14:m>
                <a:r>
                  <a:rPr/>
                  <a:t>, and the population remains constant</a:t>
                </a:r>
              </a:p>
              <a:p>
                <a:pPr lvl="0"/>
                <a:r>
                  <a:rPr/>
                  <a:t>When population size exceeds carrying capacity (</a:t>
                </a:r>
                <a14:m>
                  <m:oMath xmlns:m="http://schemas.openxmlformats.org/officeDocument/2006/math">
                    <m:r>
                      <m:t>N</m:t>
                    </m:r>
                    <m:r>
                      <m:rPr>
                        <m:sty m:val="p"/>
                      </m:rPr>
                      <m:t>&gt;</m:t>
                    </m:r>
                    <m:r>
                      <m:t>K</m:t>
                    </m:r>
                  </m:oMath>
                </a14:m>
                <a:r>
                  <a:rPr/>
                  <a:t>), </a:t>
                </a:r>
                <a14:m>
                  <m:oMath xmlns:m="http://schemas.openxmlformats.org/officeDocument/2006/math">
                    <m:f>
                      <m:fPr>
                        <m:type m:val="bar"/>
                      </m:fPr>
                      <m:num>
                        <m:r>
                          <m:t>N</m:t>
                        </m:r>
                      </m:num>
                      <m:den>
                        <m:r>
                          <m:t>K</m:t>
                        </m:r>
                      </m:den>
                    </m:f>
                    <m:r>
                      <m:rPr>
                        <m:sty m:val="p"/>
                      </m:rPr>
                      <m:t>&gt;</m:t>
                    </m:r>
                    <m:r>
                      <m:t>1</m:t>
                    </m:r>
                  </m:oMath>
                </a14:m>
                <a:r>
                  <a:rPr/>
                  <a:t>, and the population growth rate is negative (shrinks)</a:t>
                </a:r>
              </a:p>
              <a:p>
                <a:pPr lvl="0"/>
                <a:r>
                  <a:rPr/>
                  <a:t>“Logistic growth” model</a:t>
                </a:r>
              </a:p>
            </p:txBody>
          </p:sp>
        </mc:Choice>
      </mc:AlternateContent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Population growth over time</a:t>
            </a:r>
          </a:p>
        </p:txBody>
      </p:sp>
      <p:pic>
        <p:nvPicPr>
          <p:cNvPr descr="density-dep-popgr-ppt_files/figure-pptx/unnamed-chunk-15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197100" y="1193800"/>
            <a:ext cx="47498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Population growth over time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population will converge to the carrying capacity no matter the initial size</a:t>
            </a:r>
          </a:p>
        </p:txBody>
      </p:sp>
      <p:pic>
        <p:nvPicPr>
          <p:cNvPr descr="density-dep-popgr-ppt_files/figure-pptx/unnamed-chunk-16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68700" y="1117600"/>
            <a:ext cx="5105400" cy="25527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 b="1"/>
                  <a:t>Exponential growth</a:t>
                </a:r>
              </a:p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f>
                        <m:fPr>
                          <m:type m:val="bar"/>
                        </m:fPr>
                        <m:num>
                          <m:r>
                            <m:t>d</m:t>
                          </m:r>
                          <m:r>
                            <m:t>N</m:t>
                          </m:r>
                        </m:num>
                        <m:den>
                          <m:r>
                            <m:t>d</m:t>
                          </m:r>
                          <m:r>
                            <m:t>t</m:t>
                          </m:r>
                        </m:den>
                      </m:f>
                      <m:r>
                        <m:rPr>
                          <m:sty m:val="p"/>
                        </m:rPr>
                        <m:t>=</m:t>
                      </m:r>
                      <m:r>
                        <m:t>r</m:t>
                      </m:r>
                      <m:r>
                        <m:t>N</m:t>
                      </m:r>
                    </m:oMath>
                  </m:oMathPara>
                </a14:m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Stage-structured growth</a:t>
            </a:r>
          </a:p>
          <a:p>
            <a:pPr lvl="0" indent="0" marL="0">
              <a:buNone/>
            </a:pPr>
            <a:r>
              <a:rPr/>
              <a:t>N_{t+1} = [transition matrix] * [population vector]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/>
              <p:cNvSpPr>
                <a:spLocks noGrp="1"/>
              </p:cNvSpPr>
              <p:nvPr>
                <p:ph idx="1" type="body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 b="1"/>
                  <a:t>Exponential growth</a:t>
                </a:r>
              </a:p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f>
                        <m:fPr>
                          <m:type m:val="bar"/>
                        </m:fPr>
                        <m:num>
                          <m:r>
                            <m:t>d</m:t>
                          </m:r>
                          <m:r>
                            <m:t>N</m:t>
                          </m:r>
                        </m:num>
                        <m:den>
                          <m:r>
                            <m:t>d</m:t>
                          </m:r>
                          <m:r>
                            <m:t>t</m:t>
                          </m:r>
                        </m:den>
                      </m:f>
                      <m:r>
                        <m:rPr>
                          <m:sty m:val="p"/>
                        </m:rPr>
                        <m:t>=</m:t>
                      </m:r>
                      <m:r>
                        <m:t>r</m:t>
                      </m:r>
                      <m:r>
                        <m:t>N</m:t>
                      </m:r>
                    </m:oMath>
                  </m:oMathPara>
                </a14:m>
              </a:p>
            </p:txBody>
          </p:sp>
        </mc:Choice>
      </mc:AlternateContent>
      <p:pic>
        <p:nvPicPr>
          <p:cNvPr descr="density-dep-popgr-ppt_files/figure-pptx/unnamed-chunk-2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90600" y="1625600"/>
            <a:ext cx="2959100" cy="2959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Stage-structured growth</a:t>
            </a:r>
          </a:p>
          <a:p>
            <a:pPr lvl="0" indent="0" marL="0">
              <a:buNone/>
            </a:pPr>
            <a:r>
              <a:rPr/>
              <a:t>N_{t+1} = [transition matrix] * [population vector]</a:t>
            </a:r>
          </a:p>
        </p:txBody>
      </p:sp>
      <p:pic>
        <p:nvPicPr>
          <p:cNvPr descr="density-dep-popgr-ppt_files/figure-pptx/unnamed-chunk-3-1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181600" y="1625600"/>
            <a:ext cx="2959100" cy="2959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When is population at equilibrium?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/>
                  <a:t>(But first, what is “Equilibrium” in ecology?)</a:t>
                </a:r>
              </a:p>
              <a:p>
                <a:pPr lvl="0" indent="0" marL="0">
                  <a:buNone/>
                </a:pPr>
                <a:r>
                  <a:rPr/>
                  <a:t>In ecological systems, “equilibrium” means no change in population size (or other relevant aspect of a system) over time</a:t>
                </a:r>
              </a:p>
              <a:p>
                <a:pPr lvl="0" indent="0" marL="0">
                  <a:buNone/>
                </a:pPr>
                <a:r>
                  <a:rPr/>
                  <a:t>Under exponential population is at equilibrium only when </a:t>
                </a:r>
                <a14:m>
                  <m:oMath xmlns:m="http://schemas.openxmlformats.org/officeDocument/2006/math">
                    <m:r>
                      <m:t>N</m:t>
                    </m:r>
                    <m:r>
                      <m:rPr>
                        <m:sty m:val="p"/>
                      </m:rPr>
                      <m:t>=</m:t>
                    </m:r>
                    <m:r>
                      <m:t>0</m:t>
                    </m:r>
                  </m:oMath>
                </a14:m>
              </a:p>
              <a:p>
                <a:pPr lvl="0" indent="0" marL="0">
                  <a:buNone/>
                </a:pPr>
                <a:r>
                  <a:rPr/>
                  <a:t>Populations with </a:t>
                </a:r>
                <a14:m>
                  <m:oMath xmlns:m="http://schemas.openxmlformats.org/officeDocument/2006/math">
                    <m:r>
                      <m:t>r</m:t>
                    </m:r>
                    <m:r>
                      <m:rPr>
                        <m:sty m:val="p"/>
                      </m:rPr>
                      <m:t>=</m:t>
                    </m:r>
                    <m:r>
                      <m:t>0</m:t>
                    </m:r>
                  </m:oMath>
                </a14:m>
                <a:r>
                  <a:rPr/>
                  <a:t> or </a:t>
                </a:r>
                <a14:m>
                  <m:oMath xmlns:m="http://schemas.openxmlformats.org/officeDocument/2006/math">
                    <m:r>
                      <m:t>λ</m:t>
                    </m:r>
                    <m:r>
                      <m:rPr>
                        <m:sty m:val="p"/>
                      </m:rPr>
                      <m:t>=</m:t>
                    </m:r>
                    <m:r>
                      <m:t>1</m:t>
                    </m:r>
                  </m:oMath>
                </a14:m>
                <a:r>
                  <a:rPr/>
                  <a:t> are also at equilibrium (no net births or deaths)</a:t>
                </a:r>
              </a:p>
            </p:txBody>
          </p:sp>
        </mc:Choice>
      </mc:AlternateContent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Model assumptions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/>
                <a:r>
                  <a:rPr/>
                  <a:t>No immigration or emigration (</a:t>
                </a:r>
                <a:r>
                  <a:rPr b="1"/>
                  <a:t>Closed population</a:t>
                </a:r>
                <a:r>
                  <a:rPr/>
                  <a:t>)</a:t>
                </a:r>
              </a:p>
              <a:p>
                <a:pPr lvl="0"/>
                <a:r>
                  <a:rPr/>
                  <a:t>Constant birth and death rate (</a:t>
                </a:r>
                <a14:m>
                  <m:oMath xmlns:m="http://schemas.openxmlformats.org/officeDocument/2006/math">
                    <m:r>
                      <m:t>b</m:t>
                    </m:r>
                  </m:oMath>
                </a14:m>
                <a:r>
                  <a:rPr/>
                  <a:t> and </a:t>
                </a:r>
                <a14:m>
                  <m:oMath xmlns:m="http://schemas.openxmlformats.org/officeDocument/2006/math">
                    <m:r>
                      <m:t>d</m:t>
                    </m:r>
                  </m:oMath>
                </a14:m>
                <a:r>
                  <a:rPr/>
                  <a:t> don’t vary with </a:t>
                </a:r>
                <a14:m>
                  <m:oMath xmlns:m="http://schemas.openxmlformats.org/officeDocument/2006/math">
                    <m:r>
                      <m:t>N</m:t>
                    </m:r>
                  </m:oMath>
                </a14:m>
                <a:r>
                  <a:rPr/>
                  <a:t>)</a:t>
                </a:r>
              </a:p>
              <a:p>
                <a:pPr lvl="0"/>
                <a:r>
                  <a:rPr/>
                  <a:t>No variation within population (all individuals have similar </a:t>
                </a:r>
                <a14:m>
                  <m:oMath xmlns:m="http://schemas.openxmlformats.org/officeDocument/2006/math">
                    <m:r>
                      <m:t>b</m:t>
                    </m:r>
                  </m:oMath>
                </a14:m>
                <a:r>
                  <a:rPr/>
                  <a:t> and </a:t>
                </a:r>
                <a14:m>
                  <m:oMath xmlns:m="http://schemas.openxmlformats.org/officeDocument/2006/math">
                    <m:r>
                      <m:t>d</m:t>
                    </m:r>
                  </m:oMath>
                </a14:m>
                <a:r>
                  <a:rPr/>
                  <a:t>) (This implies that </a:t>
                </a:r>
                <a14:m>
                  <m:oMath xmlns:m="http://schemas.openxmlformats.org/officeDocument/2006/math">
                    <m:r>
                      <m:t>b</m:t>
                    </m:r>
                  </m:oMath>
                </a14:m>
                <a:r>
                  <a:rPr/>
                  <a:t> and </a:t>
                </a:r>
                <a14:m>
                  <m:oMath xmlns:m="http://schemas.openxmlformats.org/officeDocument/2006/math">
                    <m:r>
                      <m:t>d</m:t>
                    </m:r>
                  </m:oMath>
                </a14:m>
                <a:r>
                  <a:rPr/>
                  <a:t> don’t vary with age or stage)</a:t>
                </a:r>
              </a:p>
              <a:p>
                <a:pPr lvl="0"/>
                <a:r>
                  <a:rPr/>
                  <a:t>Continuous population growth without time lags (e.g. no seasonality)</a:t>
                </a:r>
              </a:p>
            </p:txBody>
          </p:sp>
        </mc:Choice>
      </mc:AlternateContent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Model assumptions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/>
                <a:r>
                  <a:rPr/>
                  <a:t>No immigration or emigration (</a:t>
                </a:r>
                <a:r>
                  <a:rPr b="1"/>
                  <a:t>Closed population</a:t>
                </a:r>
                <a:r>
                  <a:rPr/>
                  <a:t>)</a:t>
                </a:r>
              </a:p>
              <a:p>
                <a:pPr lvl="0"/>
                <a:r>
                  <a:rPr/>
                  <a:t>Constant birth and death rate (</a:t>
                </a:r>
                <a14:m>
                  <m:oMath xmlns:m="http://schemas.openxmlformats.org/officeDocument/2006/math">
                    <m:r>
                      <m:t>b</m:t>
                    </m:r>
                  </m:oMath>
                </a14:m>
                <a:r>
                  <a:rPr/>
                  <a:t> and </a:t>
                </a:r>
                <a14:m>
                  <m:oMath xmlns:m="http://schemas.openxmlformats.org/officeDocument/2006/math">
                    <m:r>
                      <m:t>d</m:t>
                    </m:r>
                  </m:oMath>
                </a14:m>
                <a:r>
                  <a:rPr/>
                  <a:t> don’t vary with </a:t>
                </a:r>
                <a14:m>
                  <m:oMath xmlns:m="http://schemas.openxmlformats.org/officeDocument/2006/math">
                    <m:r>
                      <m:t>N</m:t>
                    </m:r>
                  </m:oMath>
                </a14:m>
                <a:r>
                  <a:rPr/>
                  <a:t>)</a:t>
                </a:r>
              </a:p>
              <a:p>
                <a:pPr lvl="0"/>
                <a:r>
                  <a:rPr/>
                  <a:t>No variation within population (all individuals have similar </a:t>
                </a:r>
                <a14:m>
                  <m:oMath xmlns:m="http://schemas.openxmlformats.org/officeDocument/2006/math">
                    <m:r>
                      <m:t>b</m:t>
                    </m:r>
                  </m:oMath>
                </a14:m>
                <a:r>
                  <a:rPr/>
                  <a:t> and </a:t>
                </a:r>
                <a14:m>
                  <m:oMath xmlns:m="http://schemas.openxmlformats.org/officeDocument/2006/math">
                    <m:r>
                      <m:t>d</m:t>
                    </m:r>
                  </m:oMath>
                </a14:m>
                <a:r>
                  <a:rPr/>
                  <a:t>) (This implies that </a:t>
                </a:r>
                <a14:m>
                  <m:oMath xmlns:m="http://schemas.openxmlformats.org/officeDocument/2006/math">
                    <m:r>
                      <m:t>b</m:t>
                    </m:r>
                  </m:oMath>
                </a14:m>
                <a:r>
                  <a:rPr/>
                  <a:t> and </a:t>
                </a:r>
                <a14:m>
                  <m:oMath xmlns:m="http://schemas.openxmlformats.org/officeDocument/2006/math">
                    <m:r>
                      <m:t>d</m:t>
                    </m:r>
                  </m:oMath>
                </a14:m>
                <a:r>
                  <a:rPr/>
                  <a:t> don’t vary with age or stage)  </a:t>
                </a:r>
                <a:r>
                  <a:rPr b="1" i="1"/>
                  <a:t>We relaxed this for stage-structured growth</a:t>
                </a:r>
              </a:p>
              <a:p>
                <a:pPr lvl="0"/>
                <a:r>
                  <a:rPr/>
                  <a:t>Continuous population growth without time lags (e.g. no seasonality)</a:t>
                </a:r>
              </a:p>
            </p:txBody>
          </p:sp>
        </mc:Choice>
      </mc:AlternateContent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Model assumptions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/>
                <a:r>
                  <a:rPr/>
                  <a:t>No immigration or emigration (</a:t>
                </a:r>
                <a:r>
                  <a:rPr b="1"/>
                  <a:t>Closed population</a:t>
                </a:r>
                <a:r>
                  <a:rPr/>
                  <a:t>)</a:t>
                </a:r>
              </a:p>
              <a:p>
                <a:pPr lvl="0"/>
                <a:r>
                  <a:rPr/>
                  <a:t>Constant birth and death rate (</a:t>
                </a:r>
                <a14:m>
                  <m:oMath xmlns:m="http://schemas.openxmlformats.org/officeDocument/2006/math">
                    <m:r>
                      <m:t>b</m:t>
                    </m:r>
                  </m:oMath>
                </a14:m>
                <a:r>
                  <a:rPr/>
                  <a:t> and </a:t>
                </a:r>
                <a14:m>
                  <m:oMath xmlns:m="http://schemas.openxmlformats.org/officeDocument/2006/math">
                    <m:r>
                      <m:t>d</m:t>
                    </m:r>
                  </m:oMath>
                </a14:m>
                <a:r>
                  <a:rPr/>
                  <a:t> don’t vary with </a:t>
                </a:r>
                <a14:m>
                  <m:oMath xmlns:m="http://schemas.openxmlformats.org/officeDocument/2006/math">
                    <m:r>
                      <m:t>N</m:t>
                    </m:r>
                  </m:oMath>
                </a14:m>
                <a:r>
                  <a:rPr/>
                  <a:t>)  </a:t>
                </a:r>
                <a:r>
                  <a:rPr b="1" i="1"/>
                  <a:t>Today, we will relax this assumption? –&gt; Density-dependent growth</a:t>
                </a:r>
              </a:p>
              <a:p>
                <a:pPr lvl="0"/>
                <a:r>
                  <a:rPr/>
                  <a:t>No variation within population (all individuals have similar </a:t>
                </a:r>
                <a14:m>
                  <m:oMath xmlns:m="http://schemas.openxmlformats.org/officeDocument/2006/math">
                    <m:r>
                      <m:t>b</m:t>
                    </m:r>
                  </m:oMath>
                </a14:m>
                <a:r>
                  <a:rPr/>
                  <a:t> and </a:t>
                </a:r>
                <a14:m>
                  <m:oMath xmlns:m="http://schemas.openxmlformats.org/officeDocument/2006/math">
                    <m:r>
                      <m:t>d</m:t>
                    </m:r>
                  </m:oMath>
                </a14:m>
                <a:r>
                  <a:rPr/>
                  <a:t>) (This implies that </a:t>
                </a:r>
                <a14:m>
                  <m:oMath xmlns:m="http://schemas.openxmlformats.org/officeDocument/2006/math">
                    <m:r>
                      <m:t>b</m:t>
                    </m:r>
                  </m:oMath>
                </a14:m>
                <a:r>
                  <a:rPr/>
                  <a:t> and </a:t>
                </a:r>
                <a14:m>
                  <m:oMath xmlns:m="http://schemas.openxmlformats.org/officeDocument/2006/math">
                    <m:r>
                      <m:t>d</m:t>
                    </m:r>
                  </m:oMath>
                </a14:m>
                <a:r>
                  <a:rPr/>
                  <a:t> don’t vary with age or stage)</a:t>
                </a:r>
              </a:p>
              <a:p>
                <a:pPr lvl="0"/>
                <a:r>
                  <a:rPr/>
                  <a:t>Continuous population growth without time lags (e.g. no seasonality)</a:t>
                </a:r>
              </a:p>
            </p:txBody>
          </p:sp>
        </mc:Choice>
      </mc:AlternateContent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 Placeholder 3"/>
              <p:cNvSpPr>
                <a:spLocks noGrp="1"/>
              </p:cNvSpPr>
              <p:nvPr>
                <p:ph idx="2" sz="half" type="body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 b="1"/>
                  <a:t>So far, we assumed constant birth and death rate</a:t>
                </a:r>
                <a:r>
                  <a:rPr/>
                  <a:t> (</a:t>
                </a:r>
                <a14:m>
                  <m:oMath xmlns:m="http://schemas.openxmlformats.org/officeDocument/2006/math">
                    <m:r>
                      <m:t>b</m:t>
                    </m:r>
                  </m:oMath>
                </a14:m>
                <a:r>
                  <a:rPr/>
                  <a:t> and </a:t>
                </a:r>
                <a14:m>
                  <m:oMath xmlns:m="http://schemas.openxmlformats.org/officeDocument/2006/math">
                    <m:r>
                      <m:t>d</m:t>
                    </m:r>
                  </m:oMath>
                </a14:m>
                <a:r>
                  <a:rPr/>
                  <a:t> don’t vary with </a:t>
                </a:r>
                <a14:m>
                  <m:oMath xmlns:m="http://schemas.openxmlformats.org/officeDocument/2006/math">
                    <m:r>
                      <m:t>N</m:t>
                    </m:r>
                  </m:oMath>
                </a14:m>
                <a:r>
                  <a:rPr/>
                  <a:t>)</a:t>
                </a:r>
              </a:p>
            </p:txBody>
          </p:sp>
        </mc:Choice>
      </mc:AlternateContent>
      <p:pic>
        <p:nvPicPr>
          <p:cNvPr descr="density-dep-popgr-ppt_files/figure-pptx/unnamed-chunk-4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937000" y="203200"/>
            <a:ext cx="4381500" cy="4381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Limits to population growth</dc:title>
  <dc:creator/>
  <cp:keywords/>
  <dcterms:created xsi:type="dcterms:W3CDTF">2026-09-07T11:56:59Z</dcterms:created>
  <dcterms:modified xsi:type="dcterms:W3CDTF">2026-09-07T11:56:59Z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ackgroundcolor">
    <vt:lpwstr>#FAF9F0</vt:lpwstr>
  </property>
  <property fmtid="{D5CDD505-2E9C-101B-9397-08002B2CF9AE}" pid="3" name="biblio-config">
    <vt:lpwstr>True</vt:lpwstr>
  </property>
  <property fmtid="{D5CDD505-2E9C-101B-9397-08002B2CF9AE}" pid="4" name="engines">
    <vt:lpwstr/>
  </property>
  <property fmtid="{D5CDD505-2E9C-101B-9397-08002B2CF9AE}" pid="5" name="header-includes">
    <vt:lpwstr/>
  </property>
  <property fmtid="{D5CDD505-2E9C-101B-9397-08002B2CF9AE}" pid="6" name="include-after">
    <vt:lpwstr/>
  </property>
  <property fmtid="{D5CDD505-2E9C-101B-9397-08002B2CF9AE}" pid="7" name="include-before">
    <vt:lpwstr/>
  </property>
  <property fmtid="{D5CDD505-2E9C-101B-9397-08002B2CF9AE}" pid="8" name="labels">
    <vt:lpwstr/>
  </property>
  <property fmtid="{D5CDD505-2E9C-101B-9397-08002B2CF9AE}" pid="9" name="search">
    <vt:lpwstr>False</vt:lpwstr>
  </property>
  <property fmtid="{D5CDD505-2E9C-101B-9397-08002B2CF9AE}" pid="10" name="toc-title">
    <vt:lpwstr>Table of contents</vt:lpwstr>
  </property>
</Properties>
</file>